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9296400" cy="7010400"/>
  <p:embeddedFontLs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028440" cy="351737"/>
          </a:xfrm>
          <a:prstGeom prst="rect">
            <a:avLst/>
          </a:prstGeom>
          <a:noFill/>
          <a:ln>
            <a:noFill/>
          </a:ln>
        </p:spPr>
        <p:txBody>
          <a:bodyPr anchorCtr="0" anchor="t" bIns="93150" lIns="93150" spcFirstLastPara="1" rIns="93150" wrap="square" tIns="931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65809" y="2"/>
            <a:ext cx="4028440" cy="351737"/>
          </a:xfrm>
          <a:prstGeom prst="rect">
            <a:avLst/>
          </a:prstGeom>
          <a:noFill/>
          <a:ln>
            <a:noFill/>
          </a:ln>
        </p:spPr>
        <p:txBody>
          <a:bodyPr anchorCtr="0" anchor="t" bIns="93150" lIns="93150" spcFirstLastPara="1" rIns="93150" wrap="square" tIns="931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29640" y="3373756"/>
            <a:ext cx="7437120" cy="2760347"/>
          </a:xfrm>
          <a:prstGeom prst="rect">
            <a:avLst/>
          </a:prstGeom>
          <a:noFill/>
          <a:ln>
            <a:noFill/>
          </a:ln>
        </p:spPr>
        <p:txBody>
          <a:bodyPr anchorCtr="0" anchor="t" bIns="93150" lIns="93150" spcFirstLastPara="1" rIns="93150" wrap="square" tIns="931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8665"/>
            <a:ext cx="4028440" cy="351736"/>
          </a:xfrm>
          <a:prstGeom prst="rect">
            <a:avLst/>
          </a:prstGeom>
          <a:noFill/>
          <a:ln>
            <a:noFill/>
          </a:ln>
        </p:spPr>
        <p:txBody>
          <a:bodyPr anchorCtr="0" anchor="b" bIns="93150" lIns="93150" spcFirstLastPara="1" rIns="93150" wrap="square" tIns="931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65809" y="6658665"/>
            <a:ext cx="4028440" cy="351736"/>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istory.com/news/blackface-history-racism-origins" TargetMode="External"/><Relationship Id="rId3" Type="http://schemas.openxmlformats.org/officeDocument/2006/relationships/hyperlink" Target="https://www.history.com/topics/american-civil-war/american-civil-war-history" TargetMode="External"/><Relationship Id="rId4" Type="http://schemas.openxmlformats.org/officeDocument/2006/relationships/hyperlink" Target="https://www.history.com/topics/early-20th-century-us/jim-crow-law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istory.com/topics/ku-klux-klan" TargetMode="External"/><Relationship Id="rId3" Type="http://schemas.openxmlformats.org/officeDocument/2006/relationships/hyperlink" Target="https://www.history.com/topics/us-states/tennessee" TargetMode="External"/><Relationship Id="rId4" Type="http://schemas.openxmlformats.org/officeDocument/2006/relationships/hyperlink" Target="https://www.history.com/topics/early-20th-century-us/jim-crow-law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maahc.si.edu/blog-post/emmett-tills-death-inspired-movemen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c.gov/item/today-in-history/december-01/?&amp;loclr=reclnk"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istory.com/topics/black-history/the-greensboro-sit-i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istory.com/topics/black-history/march-on-washington" TargetMode="External"/><Relationship Id="rId3" Type="http://schemas.openxmlformats.org/officeDocument/2006/relationships/hyperlink" Target="https://www.history.com/topics/black-history/civil-rights-act" TargetMode="External"/><Relationship Id="rId4" Type="http://schemas.openxmlformats.org/officeDocument/2006/relationships/hyperlink" Target="https://www.history.com/topics/black-history/martin-luther-king-jr" TargetMode="External"/><Relationship Id="rId5" Type="http://schemas.openxmlformats.org/officeDocument/2006/relationships/hyperlink" Target="https://www.loc.gov/collections/civil-rights-history-project/articles-and-essays/the-march-on-washingt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istory.com/news/selmas-bloody-sunday-50-years-ago" TargetMode="External"/><Relationship Id="rId3" Type="http://schemas.openxmlformats.org/officeDocument/2006/relationships/hyperlink" Target="http://www.history.com/topics/black-history/selma-montgomery-march" TargetMode="External"/><Relationship Id="rId4" Type="http://schemas.openxmlformats.org/officeDocument/2006/relationships/hyperlink" Target="https://www.history.com/topics/civil-rights-movement/civil-rights-movement-timeline" TargetMode="External"/><Relationship Id="rId5" Type="http://schemas.openxmlformats.org/officeDocument/2006/relationships/hyperlink" Target="https://www.history.com/news/selma-bloody-sunday-attack-civil-rights-movement" TargetMode="External"/><Relationship Id="rId6" Type="http://schemas.openxmlformats.org/officeDocument/2006/relationships/hyperlink" Target="https://www.history.com/topics/black-history/selma-montgomery-march"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oughtco.com/overview-civil-rights-legislation-supreme-court-10438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notes"/>
          <p:cNvSpPr txBox="1"/>
          <p:nvPr>
            <p:ph idx="1" type="body"/>
          </p:nvPr>
        </p:nvSpPr>
        <p:spPr>
          <a:xfrm>
            <a:off x="929640" y="3373757"/>
            <a:ext cx="7437120" cy="276046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5" name="Google Shape;205;p1: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a639ba0728_0_48:notes"/>
          <p:cNvSpPr/>
          <p:nvPr>
            <p:ph idx="2" type="sldImg"/>
          </p:nvPr>
        </p:nvSpPr>
        <p:spPr>
          <a:xfrm>
            <a:off x="3071813" y="876300"/>
            <a:ext cx="3152700" cy="23655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a639ba0728_0_48:notes"/>
          <p:cNvSpPr txBox="1"/>
          <p:nvPr>
            <p:ph idx="1" type="body"/>
          </p:nvPr>
        </p:nvSpPr>
        <p:spPr>
          <a:xfrm>
            <a:off x="929640" y="3373756"/>
            <a:ext cx="7437000" cy="276030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06" name="Google Shape;306;ga639ba0728_0_48:notes"/>
          <p:cNvSpPr txBox="1"/>
          <p:nvPr>
            <p:ph idx="12" type="sldNum"/>
          </p:nvPr>
        </p:nvSpPr>
        <p:spPr>
          <a:xfrm>
            <a:off x="5265809" y="6658665"/>
            <a:ext cx="4028400" cy="3516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txBox="1"/>
          <p:nvPr>
            <p:ph idx="1" type="body"/>
          </p:nvPr>
        </p:nvSpPr>
        <p:spPr>
          <a:xfrm>
            <a:off x="929640" y="3373757"/>
            <a:ext cx="7437120" cy="276046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dk1"/>
              </a:buClr>
              <a:buSzPts val="1400"/>
              <a:buNone/>
            </a:pPr>
            <a:r>
              <a:rPr lang="en-US" sz="1350">
                <a:solidFill>
                  <a:srgbClr val="181818"/>
                </a:solidFill>
                <a:highlight>
                  <a:srgbClr val="FFFFFF"/>
                </a:highlight>
                <a:latin typeface="Arial"/>
                <a:ea typeface="Arial"/>
                <a:cs typeface="Arial"/>
                <a:sym typeface="Arial"/>
              </a:rPr>
              <a:t>“Jim Crow laws were a collection of state and local statutes that legalized racial segregation. Named after a </a:t>
            </a:r>
            <a:r>
              <a:rPr lang="en-US" sz="1350" u="sng">
                <a:solidFill>
                  <a:srgbClr val="E80C30"/>
                </a:solidFill>
                <a:highlight>
                  <a:srgbClr val="FFFFFF"/>
                </a:highlight>
                <a:latin typeface="Arial"/>
                <a:ea typeface="Arial"/>
                <a:cs typeface="Arial"/>
                <a:sym typeface="Arial"/>
                <a:hlinkClick r:id="rId2">
                  <a:extLst>
                    <a:ext uri="{A12FA001-AC4F-418D-AE19-62706E023703}">
                      <ahyp:hlinkClr val="tx"/>
                    </a:ext>
                  </a:extLst>
                </a:hlinkClick>
              </a:rPr>
              <a:t>Black minstrel show</a:t>
            </a:r>
            <a:r>
              <a:rPr lang="en-US" sz="1350">
                <a:solidFill>
                  <a:srgbClr val="181818"/>
                </a:solidFill>
                <a:highlight>
                  <a:srgbClr val="FFFFFF"/>
                </a:highlight>
                <a:latin typeface="Arial"/>
                <a:ea typeface="Arial"/>
                <a:cs typeface="Arial"/>
                <a:sym typeface="Arial"/>
              </a:rPr>
              <a:t> character, the laws—which existed for about 100 years, from the post-</a:t>
            </a:r>
            <a:r>
              <a:rPr lang="en-US" sz="1350" u="sng">
                <a:solidFill>
                  <a:srgbClr val="E80C30"/>
                </a:solidFill>
                <a:highlight>
                  <a:srgbClr val="FFFFFF"/>
                </a:highlight>
                <a:latin typeface="Arial"/>
                <a:ea typeface="Arial"/>
                <a:cs typeface="Arial"/>
                <a:sym typeface="Arial"/>
                <a:hlinkClick r:id="rId3">
                  <a:extLst>
                    <a:ext uri="{A12FA001-AC4F-418D-AE19-62706E023703}">
                      <ahyp:hlinkClr val="tx"/>
                    </a:ext>
                  </a:extLst>
                </a:hlinkClick>
              </a:rPr>
              <a:t>Civil War</a:t>
            </a:r>
            <a:r>
              <a:rPr lang="en-US" sz="1350">
                <a:solidFill>
                  <a:srgbClr val="181818"/>
                </a:solidFill>
                <a:highlight>
                  <a:srgbClr val="FFFFFF"/>
                </a:highlight>
                <a:latin typeface="Arial"/>
                <a:ea typeface="Arial"/>
                <a:cs typeface="Arial"/>
                <a:sym typeface="Arial"/>
              </a:rPr>
              <a:t> era until 1968—were meant to marginalize African Americans by denying them the right to vote, hold jobs, get an education or other opportunities. Those who attempted to defy Jim Crow laws often faced arrest, fines, jail sentences, violence and death.” “The North was not immune to Jim Crow-like laws. Some states required Black people to own property before they could vote, schools and neighborhoods were segregated, and businesses displayed “Whites Only” signs” </a:t>
            </a:r>
            <a:r>
              <a:rPr lang="en-US" sz="1350" u="sng">
                <a:solidFill>
                  <a:schemeClr val="hlink"/>
                </a:solidFill>
                <a:highlight>
                  <a:srgbClr val="FFFFFF"/>
                </a:highlight>
                <a:latin typeface="Arial"/>
                <a:ea typeface="Arial"/>
                <a:cs typeface="Arial"/>
                <a:sym typeface="Arial"/>
                <a:hlinkClick r:id="rId4"/>
              </a:rPr>
              <a:t>https://www.history.com/topics/early-20th-century-us/jim-crow-laws</a:t>
            </a:r>
            <a:r>
              <a:rPr lang="en-US" sz="1350">
                <a:solidFill>
                  <a:srgbClr val="181818"/>
                </a:solidFill>
                <a:highlight>
                  <a:srgbClr val="FFFFFF"/>
                </a:highlight>
                <a:latin typeface="Arial"/>
                <a:ea typeface="Arial"/>
                <a:cs typeface="Arial"/>
                <a:sym typeface="Arial"/>
              </a:rPr>
              <a:t> </a:t>
            </a:r>
            <a:endParaRPr sz="1350">
              <a:solidFill>
                <a:srgbClr val="181818"/>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350">
              <a:solidFill>
                <a:srgbClr val="181818"/>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350">
                <a:solidFill>
                  <a:srgbClr val="181818"/>
                </a:solidFill>
                <a:highlight>
                  <a:srgbClr val="FFFFFF"/>
                </a:highlight>
                <a:latin typeface="Arial"/>
                <a:ea typeface="Arial"/>
                <a:cs typeface="Arial"/>
                <a:sym typeface="Arial"/>
              </a:rPr>
              <a:t>Why these images? 1) Beyond work and school, every single thing about daily life was segregated right down to the water fountains. 2) Businesses used signs like these to intimidate people and prevent them from protesting at their segregated business. Also to send a message to the community to perpetuate racist values. </a:t>
            </a:r>
            <a:endParaRPr sz="1350">
              <a:solidFill>
                <a:srgbClr val="181818"/>
              </a:solidFill>
              <a:highlight>
                <a:srgbClr val="FFFFFF"/>
              </a:highlight>
              <a:latin typeface="Arial"/>
              <a:ea typeface="Arial"/>
              <a:cs typeface="Arial"/>
              <a:sym typeface="Arial"/>
            </a:endParaRPr>
          </a:p>
        </p:txBody>
      </p:sp>
      <p:sp>
        <p:nvSpPr>
          <p:cNvPr id="215" name="Google Shape;215;p4: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5de33cc28_0_66:notes"/>
          <p:cNvSpPr txBox="1"/>
          <p:nvPr>
            <p:ph idx="1" type="body"/>
          </p:nvPr>
        </p:nvSpPr>
        <p:spPr>
          <a:xfrm>
            <a:off x="929640" y="3373757"/>
            <a:ext cx="7437000" cy="2760600"/>
          </a:xfrm>
          <a:prstGeom prst="rect">
            <a:avLst/>
          </a:prstGeom>
          <a:noFill/>
          <a:ln>
            <a:noFill/>
          </a:ln>
        </p:spPr>
        <p:txBody>
          <a:bodyPr anchorCtr="0" anchor="t" bIns="93150" lIns="93150" spcFirstLastPara="1" rIns="93150" wrap="square" tIns="93150">
            <a:noAutofit/>
          </a:bodyPr>
          <a:lstStyle/>
          <a:p>
            <a:pPr indent="0" lvl="0" marL="0" rtl="0" algn="l">
              <a:lnSpc>
                <a:spcPct val="160000"/>
              </a:lnSpc>
              <a:spcBef>
                <a:spcPts val="0"/>
              </a:spcBef>
              <a:spcAft>
                <a:spcPts val="0"/>
              </a:spcAft>
              <a:buClr>
                <a:schemeClr val="dk1"/>
              </a:buClr>
              <a:buSzPts val="1100"/>
              <a:buNone/>
            </a:pPr>
            <a:r>
              <a:rPr lang="en-US" sz="1050">
                <a:solidFill>
                  <a:srgbClr val="181818"/>
                </a:solidFill>
                <a:highlight>
                  <a:srgbClr val="FFFFFF"/>
                </a:highlight>
                <a:latin typeface="Arial"/>
                <a:ea typeface="Arial"/>
                <a:cs typeface="Arial"/>
                <a:sym typeface="Arial"/>
              </a:rPr>
              <a:t>“The most ruthless organization of the Jim Crow era, the </a:t>
            </a:r>
            <a:r>
              <a:rPr lang="en-US" sz="1050" u="sng">
                <a:solidFill>
                  <a:srgbClr val="E80C30"/>
                </a:solidFill>
                <a:highlight>
                  <a:srgbClr val="FFFFFF"/>
                </a:highlight>
                <a:latin typeface="Arial"/>
                <a:ea typeface="Arial"/>
                <a:cs typeface="Arial"/>
                <a:sym typeface="Arial"/>
                <a:hlinkClick r:id="rId2">
                  <a:extLst>
                    <a:ext uri="{A12FA001-AC4F-418D-AE19-62706E023703}">
                      <ahyp:hlinkClr val="tx"/>
                    </a:ext>
                  </a:extLst>
                </a:hlinkClick>
              </a:rPr>
              <a:t>Ku Klux Klan</a:t>
            </a:r>
            <a:r>
              <a:rPr lang="en-US" sz="1050">
                <a:solidFill>
                  <a:srgbClr val="181818"/>
                </a:solidFill>
                <a:highlight>
                  <a:srgbClr val="FFFFFF"/>
                </a:highlight>
                <a:latin typeface="Arial"/>
                <a:ea typeface="Arial"/>
                <a:cs typeface="Arial"/>
                <a:sym typeface="Arial"/>
              </a:rPr>
              <a:t>, was born in 1865 in Pulaski, </a:t>
            </a:r>
            <a:r>
              <a:rPr lang="en-US" sz="1050" u="sng">
                <a:solidFill>
                  <a:srgbClr val="E80C30"/>
                </a:solidFill>
                <a:highlight>
                  <a:srgbClr val="FFFFFF"/>
                </a:highlight>
                <a:latin typeface="Arial"/>
                <a:ea typeface="Arial"/>
                <a:cs typeface="Arial"/>
                <a:sym typeface="Arial"/>
                <a:hlinkClick r:id="rId3">
                  <a:extLst>
                    <a:ext uri="{A12FA001-AC4F-418D-AE19-62706E023703}">
                      <ahyp:hlinkClr val="tx"/>
                    </a:ext>
                  </a:extLst>
                </a:hlinkClick>
              </a:rPr>
              <a:t>Tennessee</a:t>
            </a:r>
            <a:r>
              <a:rPr lang="en-US" sz="1050">
                <a:solidFill>
                  <a:srgbClr val="181818"/>
                </a:solidFill>
                <a:highlight>
                  <a:srgbClr val="FFFFFF"/>
                </a:highlight>
                <a:latin typeface="Arial"/>
                <a:ea typeface="Arial"/>
                <a:cs typeface="Arial"/>
                <a:sym typeface="Arial"/>
              </a:rPr>
              <a:t>, as a private club for Confederate veterans. The KKK grew into a secret society terrorizing Black communities and seeping through white Southern culture, with members at the highest levels of government and in the lowest echelons of criminal back alleys.” </a:t>
            </a:r>
            <a:r>
              <a:rPr lang="en-US" sz="1050" u="sng">
                <a:solidFill>
                  <a:schemeClr val="hlink"/>
                </a:solidFill>
                <a:highlight>
                  <a:srgbClr val="FFFFFF"/>
                </a:highlight>
                <a:latin typeface="Arial"/>
                <a:ea typeface="Arial"/>
                <a:cs typeface="Arial"/>
                <a:sym typeface="Arial"/>
                <a:hlinkClick r:id="rId4"/>
              </a:rPr>
              <a:t>https://www.history.com/topics/early-20th-century-us/jim-crow-laws</a:t>
            </a:r>
            <a:r>
              <a:rPr lang="en-US" sz="1050">
                <a:solidFill>
                  <a:srgbClr val="181818"/>
                </a:solidFill>
                <a:highlight>
                  <a:srgbClr val="FFFFFF"/>
                </a:highlight>
                <a:latin typeface="Arial"/>
                <a:ea typeface="Arial"/>
                <a:cs typeface="Arial"/>
                <a:sym typeface="Arial"/>
              </a:rPr>
              <a:t> </a:t>
            </a:r>
            <a:endParaRPr sz="1050">
              <a:solidFill>
                <a:srgbClr val="181818"/>
              </a:solidFill>
              <a:highlight>
                <a:srgbClr val="FFFFFF"/>
              </a:highlight>
              <a:latin typeface="Arial"/>
              <a:ea typeface="Arial"/>
              <a:cs typeface="Arial"/>
              <a:sym typeface="Arial"/>
            </a:endParaRPr>
          </a:p>
          <a:p>
            <a:pPr indent="0" lvl="0" marL="0" rtl="0" algn="l">
              <a:lnSpc>
                <a:spcPct val="160000"/>
              </a:lnSpc>
              <a:spcBef>
                <a:spcPts val="2300"/>
              </a:spcBef>
              <a:spcAft>
                <a:spcPts val="2300"/>
              </a:spcAft>
              <a:buClr>
                <a:schemeClr val="dk1"/>
              </a:buClr>
              <a:buSzPts val="1100"/>
              <a:buNone/>
            </a:pPr>
            <a:r>
              <a:rPr lang="en-US" sz="1050">
                <a:solidFill>
                  <a:srgbClr val="181818"/>
                </a:solidFill>
                <a:highlight>
                  <a:srgbClr val="FFFFFF"/>
                </a:highlight>
                <a:latin typeface="Arial"/>
                <a:ea typeface="Arial"/>
                <a:cs typeface="Arial"/>
                <a:sym typeface="Arial"/>
              </a:rPr>
              <a:t>It is key to note the KKK’s existence in relation to racism and segregation because it is one of the many factors that undermines the </a:t>
            </a:r>
            <a:r>
              <a:rPr lang="en-US" sz="1050">
                <a:solidFill>
                  <a:srgbClr val="181818"/>
                </a:solidFill>
                <a:highlight>
                  <a:srgbClr val="FFFFFF"/>
                </a:highlight>
                <a:latin typeface="Arial"/>
                <a:ea typeface="Arial"/>
                <a:cs typeface="Arial"/>
                <a:sym typeface="Arial"/>
              </a:rPr>
              <a:t>legitimacy</a:t>
            </a:r>
            <a:r>
              <a:rPr lang="en-US" sz="1050">
                <a:solidFill>
                  <a:srgbClr val="181818"/>
                </a:solidFill>
                <a:highlight>
                  <a:srgbClr val="FFFFFF"/>
                </a:highlight>
                <a:latin typeface="Arial"/>
                <a:ea typeface="Arial"/>
                <a:cs typeface="Arial"/>
                <a:sym typeface="Arial"/>
              </a:rPr>
              <a:t> of “separate but equal.” In this case, it is the culture of violence and </a:t>
            </a:r>
            <a:r>
              <a:rPr lang="en-US" sz="1050">
                <a:solidFill>
                  <a:srgbClr val="181818"/>
                </a:solidFill>
                <a:highlight>
                  <a:srgbClr val="FFFFFF"/>
                </a:highlight>
                <a:latin typeface="Arial"/>
                <a:ea typeface="Arial"/>
                <a:cs typeface="Arial"/>
                <a:sym typeface="Arial"/>
              </a:rPr>
              <a:t>repugnant</a:t>
            </a:r>
            <a:r>
              <a:rPr lang="en-US" sz="1050">
                <a:solidFill>
                  <a:srgbClr val="181818"/>
                </a:solidFill>
                <a:highlight>
                  <a:srgbClr val="FFFFFF"/>
                </a:highlight>
                <a:latin typeface="Arial"/>
                <a:ea typeface="Arial"/>
                <a:cs typeface="Arial"/>
                <a:sym typeface="Arial"/>
              </a:rPr>
              <a:t> hatred of African Americans that maintained segregation’s power structure and terrorized Black American communities.</a:t>
            </a:r>
            <a:r>
              <a:rPr lang="en-US" sz="1350">
                <a:solidFill>
                  <a:srgbClr val="181818"/>
                </a:solidFill>
                <a:highlight>
                  <a:srgbClr val="FFFFFF"/>
                </a:highlight>
                <a:latin typeface="Arial"/>
                <a:ea typeface="Arial"/>
                <a:cs typeface="Arial"/>
                <a:sym typeface="Arial"/>
              </a:rPr>
              <a:t>  </a:t>
            </a:r>
            <a:br>
              <a:rPr lang="en-US" sz="1350">
                <a:solidFill>
                  <a:srgbClr val="181818"/>
                </a:solidFill>
                <a:highlight>
                  <a:srgbClr val="FFFFFF"/>
                </a:highlight>
                <a:latin typeface="Arial"/>
                <a:ea typeface="Arial"/>
                <a:cs typeface="Arial"/>
                <a:sym typeface="Arial"/>
              </a:rPr>
            </a:br>
            <a:r>
              <a:rPr lang="en-US" sz="1050">
                <a:solidFill>
                  <a:srgbClr val="181818"/>
                </a:solidFill>
                <a:highlight>
                  <a:srgbClr val="FFFFFF"/>
                </a:highlight>
                <a:latin typeface="Arial"/>
                <a:ea typeface="Arial"/>
                <a:cs typeface="Arial"/>
                <a:sym typeface="Arial"/>
              </a:rPr>
              <a:t>Why these photos? 1) Shows how many people were involved and how the level of terror they were able to instill 2) Shows their influence in DC and is representative of the racist culture. The KKK was allowed to march in Washington in 1926, but key civil rights groups in the 1960s were faced with a lot of push-back and violence.</a:t>
            </a:r>
            <a:endParaRPr sz="1050">
              <a:solidFill>
                <a:srgbClr val="181818"/>
              </a:solidFill>
              <a:highlight>
                <a:srgbClr val="FFFFFF"/>
              </a:highlight>
              <a:latin typeface="Arial"/>
              <a:ea typeface="Arial"/>
              <a:cs typeface="Arial"/>
              <a:sym typeface="Arial"/>
            </a:endParaRPr>
          </a:p>
        </p:txBody>
      </p:sp>
      <p:sp>
        <p:nvSpPr>
          <p:cNvPr id="228" name="Google Shape;228;g95de33cc28_0_66:notes"/>
          <p:cNvSpPr/>
          <p:nvPr>
            <p:ph idx="2" type="sldImg"/>
          </p:nvPr>
        </p:nvSpPr>
        <p:spPr>
          <a:xfrm>
            <a:off x="3071813" y="876300"/>
            <a:ext cx="3152700" cy="236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4dc786c1a_1_3:notes"/>
          <p:cNvSpPr/>
          <p:nvPr>
            <p:ph idx="2" type="sldImg"/>
          </p:nvPr>
        </p:nvSpPr>
        <p:spPr>
          <a:xfrm>
            <a:off x="3071813" y="876300"/>
            <a:ext cx="3152700" cy="23655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4dc786c1a_1_3:notes"/>
          <p:cNvSpPr txBox="1"/>
          <p:nvPr>
            <p:ph idx="1" type="body"/>
          </p:nvPr>
        </p:nvSpPr>
        <p:spPr>
          <a:xfrm>
            <a:off x="929640" y="3373756"/>
            <a:ext cx="7437000" cy="2760300"/>
          </a:xfrm>
          <a:prstGeom prst="rect">
            <a:avLst/>
          </a:prstGeom>
        </p:spPr>
        <p:txBody>
          <a:bodyPr anchorCtr="0" anchor="t" bIns="93150" lIns="93150" spcFirstLastPara="1" rIns="93150" wrap="square" tIns="93150">
            <a:noAutofit/>
          </a:bodyPr>
          <a:lstStyle/>
          <a:p>
            <a:pPr indent="0" lvl="0" marL="0" rtl="0" algn="l">
              <a:lnSpc>
                <a:spcPct val="115000"/>
              </a:lnSpc>
              <a:spcBef>
                <a:spcPts val="0"/>
              </a:spcBef>
              <a:spcAft>
                <a:spcPts val="2800"/>
              </a:spcAft>
              <a:buNone/>
            </a:pPr>
            <a:r>
              <a:rPr lang="en-US" sz="900">
                <a:solidFill>
                  <a:srgbClr val="333333"/>
                </a:solidFill>
                <a:highlight>
                  <a:srgbClr val="FFFFFF"/>
                </a:highlight>
                <a:latin typeface="Arial"/>
                <a:ea typeface="Arial"/>
                <a:cs typeface="Arial"/>
                <a:sym typeface="Arial"/>
              </a:rPr>
              <a:t>“The alleged teasing of white store clerk Carolyn Bryant by the 14 year-old African American Emmett Till led to his brutal murder at the hands of Bryant’s husband Roy and his half-brother, J.W. Milam, forcing the American public to grapple with the menace of violence in the Jim Crow South. According to court documents, Till, who was visiting family for the summer in Money, Mississippi, from Chicago, purchased two-cents worth of bubble gum from the Bryant Grocery store and said, “Bye, baby” over his shoulder to Carolyn Bryant as he exited the store.</a:t>
            </a:r>
            <a:br>
              <a:rPr lang="en-US" sz="900">
                <a:solidFill>
                  <a:srgbClr val="333333"/>
                </a:solidFill>
                <a:highlight>
                  <a:srgbClr val="FFFFFF"/>
                </a:highlight>
                <a:latin typeface="Arial"/>
                <a:ea typeface="Arial"/>
                <a:cs typeface="Arial"/>
                <a:sym typeface="Arial"/>
              </a:rPr>
            </a:br>
            <a:r>
              <a:rPr lang="en-US" sz="900">
                <a:solidFill>
                  <a:srgbClr val="333333"/>
                </a:solidFill>
                <a:highlight>
                  <a:srgbClr val="FFFFFF"/>
                </a:highlight>
                <a:latin typeface="Arial"/>
                <a:ea typeface="Arial"/>
                <a:cs typeface="Arial"/>
                <a:sym typeface="Arial"/>
              </a:rPr>
              <a:t>That night Roy Bryant and J.W. Milam ran into Emmett’s uncle’s home where he was staying, dragged Till from his bed, beat him to the point of disfigurement, and shot him before tossing his body into the Tallahatchie River with a cotton-gin fan attached with barbed wire laced to his neck to weigh him down. Bryant and Milam maintained their innocence and would eventually be acquitted of the murder by an all-white, all male jury. They later sold their story for $4,000 to </a:t>
            </a:r>
            <a:r>
              <a:rPr i="1" lang="en-US" sz="900">
                <a:solidFill>
                  <a:srgbClr val="333333"/>
                </a:solidFill>
                <a:highlight>
                  <a:srgbClr val="FFFFFF"/>
                </a:highlight>
                <a:latin typeface="Arial"/>
                <a:ea typeface="Arial"/>
                <a:cs typeface="Arial"/>
                <a:sym typeface="Arial"/>
              </a:rPr>
              <a:t>Look magazine</a:t>
            </a:r>
            <a:r>
              <a:rPr lang="en-US" sz="900">
                <a:solidFill>
                  <a:srgbClr val="333333"/>
                </a:solidFill>
                <a:highlight>
                  <a:srgbClr val="FFFFFF"/>
                </a:highlight>
                <a:latin typeface="Arial"/>
                <a:ea typeface="Arial"/>
                <a:cs typeface="Arial"/>
                <a:sym typeface="Arial"/>
              </a:rPr>
              <a:t>– bragging about the murder as a form of Southern justice implemented to protect white womanhood.</a:t>
            </a:r>
            <a:br>
              <a:rPr lang="en-US" sz="900">
                <a:solidFill>
                  <a:srgbClr val="333333"/>
                </a:solidFill>
                <a:highlight>
                  <a:srgbClr val="FFFFFF"/>
                </a:highlight>
                <a:latin typeface="Arial"/>
                <a:ea typeface="Arial"/>
                <a:cs typeface="Arial"/>
                <a:sym typeface="Arial"/>
              </a:rPr>
            </a:br>
            <a:r>
              <a:rPr lang="en-US" sz="900">
                <a:solidFill>
                  <a:srgbClr val="333333"/>
                </a:solidFill>
                <a:highlight>
                  <a:srgbClr val="FFFFFF"/>
                </a:highlight>
                <a:latin typeface="Arial"/>
                <a:ea typeface="Arial"/>
                <a:cs typeface="Arial"/>
                <a:sym typeface="Arial"/>
              </a:rPr>
              <a:t>For African Americans, the murder of Till was evidenceof the decades-old codes of violence exacted upon Black men and women for breaking the rules of white supremacy in the Deep South. Particularly for Black males, who found themselves under constant threat of attack or death for sexual advances towards white women – mostly imagined – Till’s murder reverberated a need for immediate change. </a:t>
            </a:r>
            <a:r>
              <a:rPr i="1" lang="en-US" sz="900">
                <a:solidFill>
                  <a:srgbClr val="333333"/>
                </a:solidFill>
                <a:highlight>
                  <a:srgbClr val="FFFFFF"/>
                </a:highlight>
                <a:latin typeface="Arial"/>
                <a:ea typeface="Arial"/>
                <a:cs typeface="Arial"/>
                <a:sym typeface="Arial"/>
              </a:rPr>
              <a:t>Carolyn Bryant testified in court that Till had grabbed her hand, and after she pulled away, he followed her behind the counter, clasped her waist, and using vulgur language, told her that he had been with white women before. At 82, some 60 years later, Bryant, confessed to Duke University professor Timothy B. Tyson that she had lied about this entire event.” </a:t>
            </a:r>
            <a:r>
              <a:rPr i="1" lang="en-US" sz="900" u="sng">
                <a:solidFill>
                  <a:schemeClr val="hlink"/>
                </a:solidFill>
                <a:highlight>
                  <a:srgbClr val="FFFFFF"/>
                </a:highlight>
                <a:latin typeface="Arial"/>
                <a:ea typeface="Arial"/>
                <a:cs typeface="Arial"/>
                <a:sym typeface="Arial"/>
                <a:hlinkClick r:id="rId2"/>
              </a:rPr>
              <a:t>https://nmaahc.si.edu/blog-post/emmett-tills-death-inspired-movement</a:t>
            </a:r>
            <a:r>
              <a:rPr i="1" lang="en-US" sz="900">
                <a:solidFill>
                  <a:srgbClr val="333333"/>
                </a:solidFill>
                <a:highlight>
                  <a:srgbClr val="FFFFFF"/>
                </a:highlight>
                <a:latin typeface="Arial"/>
                <a:ea typeface="Arial"/>
                <a:cs typeface="Arial"/>
                <a:sym typeface="Arial"/>
              </a:rPr>
              <a:t> </a:t>
            </a:r>
            <a:endParaRPr sz="500"/>
          </a:p>
        </p:txBody>
      </p:sp>
      <p:sp>
        <p:nvSpPr>
          <p:cNvPr id="240" name="Google Shape;240;g94dc786c1a_1_3:notes"/>
          <p:cNvSpPr txBox="1"/>
          <p:nvPr>
            <p:ph idx="12" type="sldNum"/>
          </p:nvPr>
        </p:nvSpPr>
        <p:spPr>
          <a:xfrm>
            <a:off x="5265809" y="6658665"/>
            <a:ext cx="4028400" cy="3516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5de33cc28_0_37:notes"/>
          <p:cNvSpPr/>
          <p:nvPr>
            <p:ph idx="2" type="sldImg"/>
          </p:nvPr>
        </p:nvSpPr>
        <p:spPr>
          <a:xfrm>
            <a:off x="3071813" y="876300"/>
            <a:ext cx="3152700" cy="23655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5de33cc28_0_37:notes"/>
          <p:cNvSpPr txBox="1"/>
          <p:nvPr>
            <p:ph idx="1" type="body"/>
          </p:nvPr>
        </p:nvSpPr>
        <p:spPr>
          <a:xfrm>
            <a:off x="929640" y="3373756"/>
            <a:ext cx="7437000" cy="276030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rPr lang="en-US"/>
              <a:t>100 Days After the Lynching of Emmett Till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r>
              <a:rPr lang="en-US" sz="1050">
                <a:solidFill>
                  <a:srgbClr val="333333"/>
                </a:solidFill>
                <a:highlight>
                  <a:srgbClr val="FFFFFF"/>
                </a:highlight>
                <a:latin typeface="Open Sans"/>
                <a:ea typeface="Open Sans"/>
                <a:cs typeface="Open Sans"/>
                <a:sym typeface="Open Sans"/>
              </a:rPr>
              <a:t>On the evening of </a:t>
            </a:r>
            <a:r>
              <a:rPr b="1" lang="en-US" sz="1050">
                <a:solidFill>
                  <a:srgbClr val="333333"/>
                </a:solidFill>
                <a:highlight>
                  <a:srgbClr val="FFFFFF"/>
                </a:highlight>
                <a:latin typeface="Open Sans"/>
                <a:ea typeface="Open Sans"/>
                <a:cs typeface="Open Sans"/>
                <a:sym typeface="Open Sans"/>
              </a:rPr>
              <a:t>December 1</a:t>
            </a:r>
            <a:r>
              <a:rPr lang="en-US" sz="1050">
                <a:solidFill>
                  <a:srgbClr val="333333"/>
                </a:solidFill>
                <a:highlight>
                  <a:srgbClr val="FFFFFF"/>
                </a:highlight>
                <a:latin typeface="Open Sans"/>
                <a:ea typeface="Open Sans"/>
                <a:cs typeface="Open Sans"/>
                <a:sym typeface="Open Sans"/>
              </a:rPr>
              <a:t>, 1955, Rosa Parks, an African American, was arrested for disobeying an Alabama law requiring black passengers to relinquish seats to white passengers when the bus was full. Blacks also were required to sit at the back of the bus. Her arrest sparked a 381-day boycott of the Montgomery bus system and led to a 1956 Supreme Court decision banning segregation on public transportation.” “  </a:t>
            </a:r>
            <a:r>
              <a:rPr lang="en-US" sz="1050" u="sng">
                <a:solidFill>
                  <a:schemeClr val="hlink"/>
                </a:solidFill>
                <a:highlight>
                  <a:srgbClr val="FFFFFF"/>
                </a:highlight>
                <a:latin typeface="Open Sans"/>
                <a:ea typeface="Open Sans"/>
                <a:cs typeface="Open Sans"/>
                <a:sym typeface="Open Sans"/>
                <a:hlinkClick r:id="rId2"/>
              </a:rPr>
              <a:t>https://www.loc.gov/item/today-in-history/december-01/?&amp;loclr=reclnk</a:t>
            </a:r>
            <a:r>
              <a:rPr lang="en-US" sz="1050">
                <a:solidFill>
                  <a:srgbClr val="333333"/>
                </a:solidFill>
                <a:highlight>
                  <a:srgbClr val="FFFFFF"/>
                </a:highlight>
                <a:latin typeface="Open Sans"/>
                <a:ea typeface="Open Sans"/>
                <a:cs typeface="Open Sans"/>
                <a:sym typeface="Open Sans"/>
              </a:rPr>
              <a:t> </a:t>
            </a:r>
            <a:endParaRPr/>
          </a:p>
        </p:txBody>
      </p:sp>
      <p:sp>
        <p:nvSpPr>
          <p:cNvPr id="250" name="Google Shape;250;g95de33cc28_0_37:notes"/>
          <p:cNvSpPr txBox="1"/>
          <p:nvPr>
            <p:ph idx="12" type="sldNum"/>
          </p:nvPr>
        </p:nvSpPr>
        <p:spPr>
          <a:xfrm>
            <a:off x="5265809" y="6658665"/>
            <a:ext cx="4028400" cy="3516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5de33cc28_0_45:notes"/>
          <p:cNvSpPr/>
          <p:nvPr>
            <p:ph idx="2" type="sldImg"/>
          </p:nvPr>
        </p:nvSpPr>
        <p:spPr>
          <a:xfrm>
            <a:off x="3071813" y="876300"/>
            <a:ext cx="3152700" cy="23655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95de33cc28_0_45:notes"/>
          <p:cNvSpPr txBox="1"/>
          <p:nvPr>
            <p:ph idx="1" type="body"/>
          </p:nvPr>
        </p:nvSpPr>
        <p:spPr>
          <a:xfrm>
            <a:off x="929640" y="3373756"/>
            <a:ext cx="7437000" cy="276030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rPr lang="en-US" sz="1350">
                <a:solidFill>
                  <a:srgbClr val="181818"/>
                </a:solidFill>
                <a:highlight>
                  <a:srgbClr val="FFFFFF"/>
                </a:highlight>
                <a:latin typeface="Arial"/>
                <a:ea typeface="Arial"/>
                <a:cs typeface="Arial"/>
                <a:sym typeface="Arial"/>
              </a:rPr>
              <a:t>The Greensboro sit-in was a civil rights protest that started in 1960, when young African American students staged a sit-in at a segregated Woolworth’s lunch counter in Greensboro, North Carolina, and refused to leave after being denied service. The sit-in movement soon spread to college towns throughout the South. Though many of the protesters were arrested for trespassing, disorderly conduct or disturbing the peace, their actions made an immediate and lasting impact, forcing Woolworth’s and other establishments to change their segregationist policies. </a:t>
            </a:r>
            <a:r>
              <a:rPr lang="en-US" u="sng">
                <a:solidFill>
                  <a:schemeClr val="hlink"/>
                </a:solidFill>
                <a:hlinkClick r:id="rId2"/>
              </a:rPr>
              <a:t>https://www.history.com/topics/black-history/the-greensboro-sit-in</a:t>
            </a:r>
            <a:r>
              <a:rPr lang="en-US"/>
              <a:t> </a:t>
            </a:r>
            <a:endParaRPr/>
          </a:p>
        </p:txBody>
      </p:sp>
      <p:sp>
        <p:nvSpPr>
          <p:cNvPr id="260" name="Google Shape;260;g95de33cc28_0_45:notes"/>
          <p:cNvSpPr txBox="1"/>
          <p:nvPr>
            <p:ph idx="12" type="sldNum"/>
          </p:nvPr>
        </p:nvSpPr>
        <p:spPr>
          <a:xfrm>
            <a:off x="5265809" y="6658665"/>
            <a:ext cx="4028400" cy="3516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be6892e11_0_34:notes"/>
          <p:cNvSpPr/>
          <p:nvPr>
            <p:ph idx="2" type="sldImg"/>
          </p:nvPr>
        </p:nvSpPr>
        <p:spPr>
          <a:xfrm>
            <a:off x="3071813" y="876300"/>
            <a:ext cx="3152700" cy="23655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be6892e11_0_34:notes"/>
          <p:cNvSpPr txBox="1"/>
          <p:nvPr>
            <p:ph idx="1" type="body"/>
          </p:nvPr>
        </p:nvSpPr>
        <p:spPr>
          <a:xfrm>
            <a:off x="929640" y="3373756"/>
            <a:ext cx="7437000" cy="2760300"/>
          </a:xfrm>
          <a:prstGeom prst="rect">
            <a:avLst/>
          </a:prstGeom>
        </p:spPr>
        <p:txBody>
          <a:bodyPr anchorCtr="0" anchor="t" bIns="93150" lIns="93150" spcFirstLastPara="1" rIns="93150" wrap="square" tIns="93150">
            <a:noAutofit/>
          </a:bodyPr>
          <a:lstStyle/>
          <a:p>
            <a:pPr indent="0" lvl="0" marL="0" rtl="0" algn="l">
              <a:lnSpc>
                <a:spcPct val="160000"/>
              </a:lnSpc>
              <a:spcBef>
                <a:spcPts val="0"/>
              </a:spcBef>
              <a:spcAft>
                <a:spcPts val="0"/>
              </a:spcAft>
              <a:buNone/>
            </a:pPr>
            <a:r>
              <a:rPr lang="en-US" sz="850">
                <a:solidFill>
                  <a:srgbClr val="181818"/>
                </a:solidFill>
                <a:highlight>
                  <a:srgbClr val="FFFFFF"/>
                </a:highlight>
                <a:latin typeface="Arial"/>
                <a:ea typeface="Arial"/>
                <a:cs typeface="Arial"/>
                <a:sym typeface="Arial"/>
              </a:rPr>
              <a:t>“Martin Luther King, Jr. worked with a number of civil rights and religious groups to organize the </a:t>
            </a:r>
            <a:r>
              <a:rPr lang="en-US" sz="850" u="sng">
                <a:solidFill>
                  <a:srgbClr val="E80C30"/>
                </a:solidFill>
                <a:highlight>
                  <a:srgbClr val="FFFFFF"/>
                </a:highlight>
                <a:latin typeface="Arial"/>
                <a:ea typeface="Arial"/>
                <a:cs typeface="Arial"/>
                <a:sym typeface="Arial"/>
                <a:hlinkClick r:id="rId2">
                  <a:extLst>
                    <a:ext uri="{A12FA001-AC4F-418D-AE19-62706E023703}">
                      <ahyp:hlinkClr val="tx"/>
                    </a:ext>
                  </a:extLst>
                </a:hlinkClick>
              </a:rPr>
              <a:t>March on Washington</a:t>
            </a:r>
            <a:r>
              <a:rPr lang="en-US" sz="850">
                <a:solidFill>
                  <a:srgbClr val="181818"/>
                </a:solidFill>
                <a:highlight>
                  <a:srgbClr val="FFFFFF"/>
                </a:highlight>
                <a:latin typeface="Arial"/>
                <a:ea typeface="Arial"/>
                <a:cs typeface="Arial"/>
                <a:sym typeface="Arial"/>
              </a:rPr>
              <a:t> for Jobs and Freedom, a peaceful political rally designed to shed light on the injustices African Americans continued to face across the country. Held on August 28 and attended by some 200,000 to 300,000 participants, the event is widely regarded as a watershed moment in the history of the American civil rights movement and a factor in the passage of the </a:t>
            </a:r>
            <a:r>
              <a:rPr lang="en-US" sz="850" u="sng">
                <a:solidFill>
                  <a:srgbClr val="E80C30"/>
                </a:solidFill>
                <a:highlight>
                  <a:srgbClr val="FFFFFF"/>
                </a:highlight>
                <a:latin typeface="Arial"/>
                <a:ea typeface="Arial"/>
                <a:cs typeface="Arial"/>
                <a:sym typeface="Arial"/>
                <a:hlinkClick r:id="rId3">
                  <a:extLst>
                    <a:ext uri="{A12FA001-AC4F-418D-AE19-62706E023703}">
                      <ahyp:hlinkClr val="tx"/>
                    </a:ext>
                  </a:extLst>
                </a:hlinkClick>
              </a:rPr>
              <a:t>Civil Rights Act of 1964</a:t>
            </a:r>
            <a:r>
              <a:rPr lang="en-US" sz="850">
                <a:solidFill>
                  <a:srgbClr val="181818"/>
                </a:solidFill>
                <a:highlight>
                  <a:srgbClr val="FFFFFF"/>
                </a:highlight>
                <a:latin typeface="Arial"/>
                <a:ea typeface="Arial"/>
                <a:cs typeface="Arial"/>
                <a:sym typeface="Arial"/>
              </a:rPr>
              <a:t>.” </a:t>
            </a:r>
            <a:r>
              <a:rPr lang="en-US" sz="850" u="sng">
                <a:solidFill>
                  <a:schemeClr val="hlink"/>
                </a:solidFill>
                <a:highlight>
                  <a:srgbClr val="FFFFFF"/>
                </a:highlight>
                <a:latin typeface="Arial"/>
                <a:ea typeface="Arial"/>
                <a:cs typeface="Arial"/>
                <a:sym typeface="Arial"/>
                <a:hlinkClick r:id="rId4"/>
              </a:rPr>
              <a:t>https://www.history.com/topics/black-history/martin-luther-king-jr</a:t>
            </a:r>
            <a:r>
              <a:rPr lang="en-US" sz="850">
                <a:solidFill>
                  <a:srgbClr val="181818"/>
                </a:solidFill>
                <a:highlight>
                  <a:srgbClr val="FFFFFF"/>
                </a:highlight>
                <a:latin typeface="Arial"/>
                <a:ea typeface="Arial"/>
                <a:cs typeface="Arial"/>
                <a:sym typeface="Arial"/>
              </a:rPr>
              <a:t> </a:t>
            </a:r>
            <a:endParaRPr sz="8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2300"/>
              </a:spcBef>
              <a:spcAft>
                <a:spcPts val="0"/>
              </a:spcAft>
              <a:buNone/>
            </a:pPr>
            <a:r>
              <a:t/>
            </a:r>
            <a:endParaRPr sz="8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1800"/>
              </a:spcBef>
              <a:spcAft>
                <a:spcPts val="1800"/>
              </a:spcAft>
              <a:buNone/>
            </a:pPr>
            <a:r>
              <a:rPr lang="en-US" sz="850">
                <a:solidFill>
                  <a:srgbClr val="333333"/>
                </a:solidFill>
                <a:highlight>
                  <a:srgbClr val="FFFFFF"/>
                </a:highlight>
                <a:latin typeface="Open Sans"/>
                <a:ea typeface="Open Sans"/>
                <a:cs typeface="Open Sans"/>
                <a:sym typeface="Open Sans"/>
              </a:rPr>
              <a:t>“For many Americans, the calls for racial equality and a more just society emanating from the steps of the Lincoln Memorial on Aug. 28, 1963, deeply affected their views of racial segregation and intolerance in the nation.  Since the occasion of March on Washington for Jobs and Freedom 50 years ago, much has been written and discussed about the moment, its impact on society, politics and culture and particularly the profound effects of Martin Luther King's iconic speech on the hearts and minds of America and the world.  Several interviewees from the Civil Rights History Project discuss their memories of this momentous event in American history.” </a:t>
            </a:r>
            <a:r>
              <a:rPr lang="en-US" sz="850" u="sng">
                <a:solidFill>
                  <a:schemeClr val="hlink"/>
                </a:solidFill>
                <a:highlight>
                  <a:srgbClr val="FFFFFF"/>
                </a:highlight>
                <a:latin typeface="Open Sans"/>
                <a:ea typeface="Open Sans"/>
                <a:cs typeface="Open Sans"/>
                <a:sym typeface="Open Sans"/>
                <a:hlinkClick r:id="rId5"/>
              </a:rPr>
              <a:t>https://www.loc.gov/collections/civil-rights-history-project/articles-and-essays/the-march-on-washington/</a:t>
            </a:r>
            <a:r>
              <a:rPr lang="en-US" sz="850">
                <a:solidFill>
                  <a:srgbClr val="333333"/>
                </a:solidFill>
                <a:highlight>
                  <a:srgbClr val="FFFFFF"/>
                </a:highlight>
                <a:latin typeface="Open Sans"/>
                <a:ea typeface="Open Sans"/>
                <a:cs typeface="Open Sans"/>
                <a:sym typeface="Open Sans"/>
              </a:rPr>
              <a:t> </a:t>
            </a:r>
            <a:endParaRPr sz="1000"/>
          </a:p>
        </p:txBody>
      </p:sp>
      <p:sp>
        <p:nvSpPr>
          <p:cNvPr id="273" name="Google Shape;273;g9be6892e11_0_34:notes"/>
          <p:cNvSpPr txBox="1"/>
          <p:nvPr>
            <p:ph idx="12" type="sldNum"/>
          </p:nvPr>
        </p:nvSpPr>
        <p:spPr>
          <a:xfrm>
            <a:off x="5265809" y="6658665"/>
            <a:ext cx="4028400" cy="3516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a639ba0728_0_55:notes"/>
          <p:cNvSpPr/>
          <p:nvPr>
            <p:ph idx="2" type="sldImg"/>
          </p:nvPr>
        </p:nvSpPr>
        <p:spPr>
          <a:xfrm>
            <a:off x="3071813" y="876300"/>
            <a:ext cx="3152700" cy="23655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a639ba0728_0_55:notes"/>
          <p:cNvSpPr txBox="1"/>
          <p:nvPr>
            <p:ph idx="1" type="body"/>
          </p:nvPr>
        </p:nvSpPr>
        <p:spPr>
          <a:xfrm>
            <a:off x="929640" y="3373756"/>
            <a:ext cx="7437000" cy="276030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rPr lang="en-US"/>
              <a:t>“</a:t>
            </a:r>
            <a:r>
              <a:rPr lang="en-US" sz="850" u="sng">
                <a:solidFill>
                  <a:srgbClr val="E80C30"/>
                </a:solidFill>
                <a:highlight>
                  <a:srgbClr val="FFFFFF"/>
                </a:highlight>
                <a:latin typeface="Arial"/>
                <a:ea typeface="Arial"/>
                <a:cs typeface="Arial"/>
                <a:sym typeface="Arial"/>
                <a:hlinkClick r:id="rId2">
                  <a:extLst>
                    <a:ext uri="{A12FA001-AC4F-418D-AE19-62706E023703}">
                      <ahyp:hlinkClr val="tx"/>
                    </a:ext>
                  </a:extLst>
                </a:hlinkClick>
              </a:rPr>
              <a:t>Bloody Sunday</a:t>
            </a:r>
            <a:r>
              <a:rPr lang="en-US" sz="850">
                <a:solidFill>
                  <a:srgbClr val="181818"/>
                </a:solidFill>
                <a:highlight>
                  <a:srgbClr val="FFFFFF"/>
                </a:highlight>
                <a:latin typeface="Arial"/>
                <a:ea typeface="Arial"/>
                <a:cs typeface="Arial"/>
                <a:sym typeface="Arial"/>
              </a:rPr>
              <a:t>. In the </a:t>
            </a:r>
            <a:r>
              <a:rPr lang="en-US" sz="850" u="sng">
                <a:solidFill>
                  <a:srgbClr val="E80C30"/>
                </a:solidFill>
                <a:highlight>
                  <a:srgbClr val="FFFFFF"/>
                </a:highlight>
                <a:latin typeface="Arial"/>
                <a:ea typeface="Arial"/>
                <a:cs typeface="Arial"/>
                <a:sym typeface="Arial"/>
                <a:hlinkClick r:id="rId3">
                  <a:extLst>
                    <a:ext uri="{A12FA001-AC4F-418D-AE19-62706E023703}">
                      <ahyp:hlinkClr val="tx"/>
                    </a:ext>
                  </a:extLst>
                </a:hlinkClick>
              </a:rPr>
              <a:t>Selma to Montgomery March</a:t>
            </a:r>
            <a:r>
              <a:rPr lang="en-US" sz="850">
                <a:solidFill>
                  <a:srgbClr val="181818"/>
                </a:solidFill>
                <a:highlight>
                  <a:srgbClr val="FFFFFF"/>
                </a:highlight>
                <a:latin typeface="Arial"/>
                <a:ea typeface="Arial"/>
                <a:cs typeface="Arial"/>
                <a:sym typeface="Arial"/>
              </a:rPr>
              <a:t>, around 600 civil rights marchers walk to Selma, Alabama to Montgomery—the state’s capital—in protest of black voter suppression. Local police block and brutally attack them. After successfully fighting in court for their right to march, Martin Luther King and other civil rights leaders lead two more marches and finally reach Montgomery on March 25.” </a:t>
            </a:r>
            <a:r>
              <a:rPr lang="en-US" sz="850" u="sng">
                <a:solidFill>
                  <a:schemeClr val="hlink"/>
                </a:solidFill>
                <a:highlight>
                  <a:srgbClr val="FFFFFF"/>
                </a:highlight>
                <a:latin typeface="Arial"/>
                <a:ea typeface="Arial"/>
                <a:cs typeface="Arial"/>
                <a:sym typeface="Arial"/>
                <a:hlinkClick r:id="rId4"/>
              </a:rPr>
              <a:t>https://www.history.com/topics/civil-rights-movement/civil-rights-movement-timeline</a:t>
            </a:r>
            <a:r>
              <a:rPr lang="en-US" sz="850">
                <a:solidFill>
                  <a:srgbClr val="181818"/>
                </a:solidFill>
                <a:highlight>
                  <a:srgbClr val="FFFFFF"/>
                </a:highlight>
                <a:latin typeface="Arial"/>
                <a:ea typeface="Arial"/>
                <a:cs typeface="Arial"/>
                <a:sym typeface="Arial"/>
              </a:rPr>
              <a:t> </a:t>
            </a:r>
            <a:endParaRPr sz="850">
              <a:solidFill>
                <a:srgbClr val="181818"/>
              </a:solidFill>
              <a:highlight>
                <a:srgbClr val="FFFFFF"/>
              </a:highlight>
              <a:latin typeface="Arial"/>
              <a:ea typeface="Arial"/>
              <a:cs typeface="Arial"/>
              <a:sym typeface="Arial"/>
            </a:endParaRPr>
          </a:p>
          <a:p>
            <a:pPr indent="0" lvl="0" marL="0" rtl="0" algn="l">
              <a:spcBef>
                <a:spcPts val="0"/>
              </a:spcBef>
              <a:spcAft>
                <a:spcPts val="0"/>
              </a:spcAft>
              <a:buNone/>
            </a:pPr>
            <a:r>
              <a:t/>
            </a:r>
            <a:endParaRPr sz="850">
              <a:solidFill>
                <a:srgbClr val="181818"/>
              </a:solidFill>
              <a:highlight>
                <a:srgbClr val="FFFFFF"/>
              </a:highlight>
              <a:latin typeface="Arial"/>
              <a:ea typeface="Arial"/>
              <a:cs typeface="Arial"/>
              <a:sym typeface="Arial"/>
            </a:endParaRPr>
          </a:p>
          <a:p>
            <a:pPr indent="0" lvl="0" marL="0" rtl="0" algn="l">
              <a:spcBef>
                <a:spcPts val="0"/>
              </a:spcBef>
              <a:spcAft>
                <a:spcPts val="0"/>
              </a:spcAft>
              <a:buNone/>
            </a:pPr>
            <a:r>
              <a:rPr lang="en-US" sz="850" u="sng">
                <a:solidFill>
                  <a:schemeClr val="hlink"/>
                </a:solidFill>
                <a:highlight>
                  <a:srgbClr val="FFFFFF"/>
                </a:highlight>
                <a:latin typeface="Arial"/>
                <a:ea typeface="Arial"/>
                <a:cs typeface="Arial"/>
                <a:sym typeface="Arial"/>
                <a:hlinkClick r:id="rId5"/>
              </a:rPr>
              <a:t>https://www.history.com/news/selma-bloody-sunday-attack-civil-rights-movement</a:t>
            </a:r>
            <a:r>
              <a:rPr lang="en-US" sz="850">
                <a:solidFill>
                  <a:srgbClr val="181818"/>
                </a:solidFill>
                <a:highlight>
                  <a:srgbClr val="FFFFFF"/>
                </a:highlight>
                <a:latin typeface="Arial"/>
                <a:ea typeface="Arial"/>
                <a:cs typeface="Arial"/>
                <a:sym typeface="Arial"/>
              </a:rPr>
              <a:t> </a:t>
            </a:r>
            <a:endParaRPr sz="850">
              <a:solidFill>
                <a:srgbClr val="181818"/>
              </a:solidFill>
              <a:highlight>
                <a:srgbClr val="FFFFFF"/>
              </a:highlight>
              <a:latin typeface="Arial"/>
              <a:ea typeface="Arial"/>
              <a:cs typeface="Arial"/>
              <a:sym typeface="Arial"/>
            </a:endParaRPr>
          </a:p>
          <a:p>
            <a:pPr indent="0" lvl="0" marL="0" rtl="0" algn="l">
              <a:spcBef>
                <a:spcPts val="0"/>
              </a:spcBef>
              <a:spcAft>
                <a:spcPts val="0"/>
              </a:spcAft>
              <a:buNone/>
            </a:pPr>
            <a:r>
              <a:t/>
            </a:r>
            <a:endParaRPr sz="850">
              <a:solidFill>
                <a:srgbClr val="181818"/>
              </a:solidFill>
              <a:highlight>
                <a:srgbClr val="FFFFFF"/>
              </a:highlight>
              <a:latin typeface="Arial"/>
              <a:ea typeface="Arial"/>
              <a:cs typeface="Arial"/>
              <a:sym typeface="Arial"/>
            </a:endParaRPr>
          </a:p>
          <a:p>
            <a:pPr indent="0" lvl="0" marL="0" rtl="0" algn="l">
              <a:spcBef>
                <a:spcPts val="0"/>
              </a:spcBef>
              <a:spcAft>
                <a:spcPts val="0"/>
              </a:spcAft>
              <a:buNone/>
            </a:pPr>
            <a:r>
              <a:rPr lang="en-US" sz="850" u="sng">
                <a:solidFill>
                  <a:schemeClr val="hlink"/>
                </a:solidFill>
                <a:highlight>
                  <a:srgbClr val="FFFFFF"/>
                </a:highlight>
                <a:latin typeface="Arial"/>
                <a:ea typeface="Arial"/>
                <a:cs typeface="Arial"/>
                <a:sym typeface="Arial"/>
                <a:hlinkClick r:id="rId6"/>
              </a:rPr>
              <a:t>https://www.history.com/topics/black-history/selma-montgomery-march</a:t>
            </a:r>
            <a:r>
              <a:rPr lang="en-US" sz="850">
                <a:solidFill>
                  <a:srgbClr val="181818"/>
                </a:solidFill>
                <a:highlight>
                  <a:srgbClr val="FFFFFF"/>
                </a:highlight>
                <a:latin typeface="Arial"/>
                <a:ea typeface="Arial"/>
                <a:cs typeface="Arial"/>
                <a:sym typeface="Arial"/>
              </a:rPr>
              <a:t> </a:t>
            </a:r>
            <a:endParaRPr sz="850">
              <a:solidFill>
                <a:srgbClr val="181818"/>
              </a:solidFill>
              <a:highlight>
                <a:srgbClr val="FFFFFF"/>
              </a:highlight>
              <a:latin typeface="Arial"/>
              <a:ea typeface="Arial"/>
              <a:cs typeface="Arial"/>
              <a:sym typeface="Arial"/>
            </a:endParaRPr>
          </a:p>
        </p:txBody>
      </p:sp>
      <p:sp>
        <p:nvSpPr>
          <p:cNvPr id="286" name="Google Shape;286;ga639ba0728_0_55:notes"/>
          <p:cNvSpPr txBox="1"/>
          <p:nvPr>
            <p:ph idx="12" type="sldNum"/>
          </p:nvPr>
        </p:nvSpPr>
        <p:spPr>
          <a:xfrm>
            <a:off x="5265809" y="6658665"/>
            <a:ext cx="4028400" cy="3516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be6892e11_0_41:notes"/>
          <p:cNvSpPr/>
          <p:nvPr>
            <p:ph idx="2" type="sldImg"/>
          </p:nvPr>
        </p:nvSpPr>
        <p:spPr>
          <a:xfrm>
            <a:off x="3071813" y="876300"/>
            <a:ext cx="3152700" cy="23655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9be6892e11_0_41:notes"/>
          <p:cNvSpPr txBox="1"/>
          <p:nvPr>
            <p:ph idx="1" type="body"/>
          </p:nvPr>
        </p:nvSpPr>
        <p:spPr>
          <a:xfrm>
            <a:off x="929640" y="3373756"/>
            <a:ext cx="7437000" cy="276030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rPr lang="en-US" u="sng">
                <a:solidFill>
                  <a:schemeClr val="hlink"/>
                </a:solidFill>
                <a:hlinkClick r:id="rId2"/>
              </a:rPr>
              <a:t>https://www.thoughtco.com/overview-civil-rights-legislation-supreme-court-104388</a:t>
            </a:r>
            <a:r>
              <a:rPr lang="en-US"/>
              <a:t> </a:t>
            </a:r>
            <a:endParaRPr/>
          </a:p>
        </p:txBody>
      </p:sp>
      <p:sp>
        <p:nvSpPr>
          <p:cNvPr id="298" name="Google Shape;298;g9be6892e11_0_41:notes"/>
          <p:cNvSpPr txBox="1"/>
          <p:nvPr>
            <p:ph idx="12" type="sldNum"/>
          </p:nvPr>
        </p:nvSpPr>
        <p:spPr>
          <a:xfrm>
            <a:off x="5265809" y="6658665"/>
            <a:ext cx="4028400" cy="3516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
          <p:cNvSpPr/>
          <p:nvPr/>
        </p:nvSpPr>
        <p:spPr>
          <a:xfrm rot="5400000">
            <a:off x="4205139" y="1899685"/>
            <a:ext cx="753175" cy="9163455"/>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2"/>
          <p:cNvSpPr/>
          <p:nvPr/>
        </p:nvSpPr>
        <p:spPr>
          <a:xfrm>
            <a:off x="8390822" y="-2"/>
            <a:ext cx="772631" cy="6858002"/>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92" name="Google Shape;92;p11"/>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1"/>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11"/>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1"/>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12"/>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0" name="Google Shape;100;p12"/>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12"/>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12"/>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14"/>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4" name="Google Shape;114;p14"/>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5" name="Google Shape;115;p1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4"/>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14"/>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15"/>
          <p:cNvSpPr txBox="1"/>
          <p:nvPr>
            <p:ph type="ctrTitle"/>
          </p:nvPr>
        </p:nvSpPr>
        <p:spPr>
          <a:xfrm>
            <a:off x="685800" y="1122362"/>
            <a:ext cx="7772400" cy="23877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20" name="Google Shape;120;p15"/>
          <p:cNvSpPr txBox="1"/>
          <p:nvPr>
            <p:ph idx="1" type="subTitle"/>
          </p:nvPr>
        </p:nvSpPr>
        <p:spPr>
          <a:xfrm>
            <a:off x="1143000" y="3602037"/>
            <a:ext cx="6858000" cy="1655700"/>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21" name="Google Shape;121;p15"/>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2" name="Google Shape;122;p15"/>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23" name="Google Shape;123;p1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15"/>
          <p:cNvSpPr/>
          <p:nvPr/>
        </p:nvSpPr>
        <p:spPr>
          <a:xfrm rot="5400000">
            <a:off x="4205052" y="1899723"/>
            <a:ext cx="753300" cy="91635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15"/>
          <p:cNvSpPr/>
          <p:nvPr/>
        </p:nvSpPr>
        <p:spPr>
          <a:xfrm>
            <a:off x="8390821" y="0"/>
            <a:ext cx="772500" cy="68580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16"/>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28" name="Google Shape;128;p16"/>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6"/>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0" name="Google Shape;130;p16"/>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1" name="Google Shape;131;p1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16"/>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16"/>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 name="Shape 134"/>
        <p:cNvGrpSpPr/>
        <p:nvPr/>
      </p:nvGrpSpPr>
      <p:grpSpPr>
        <a:xfrm>
          <a:off x="0" y="0"/>
          <a:ext cx="0" cy="0"/>
          <a:chOff x="0" y="0"/>
          <a:chExt cx="0" cy="0"/>
        </a:xfrm>
      </p:grpSpPr>
      <p:sp>
        <p:nvSpPr>
          <p:cNvPr id="135" name="Google Shape;135;p17"/>
          <p:cNvSpPr txBox="1"/>
          <p:nvPr>
            <p:ph type="title"/>
          </p:nvPr>
        </p:nvSpPr>
        <p:spPr>
          <a:xfrm>
            <a:off x="623887" y="1709739"/>
            <a:ext cx="7886700" cy="28527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36" name="Google Shape;136;p17"/>
          <p:cNvSpPr txBox="1"/>
          <p:nvPr>
            <p:ph idx="1" type="body"/>
          </p:nvPr>
        </p:nvSpPr>
        <p:spPr>
          <a:xfrm>
            <a:off x="623887" y="4589464"/>
            <a:ext cx="7886700" cy="15003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137" name="Google Shape;137;p17"/>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8" name="Google Shape;138;p17"/>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9" name="Google Shape;139;p1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17"/>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17"/>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 name="Shape 142"/>
        <p:cNvGrpSpPr/>
        <p:nvPr/>
      </p:nvGrpSpPr>
      <p:grpSpPr>
        <a:xfrm>
          <a:off x="0" y="0"/>
          <a:ext cx="0" cy="0"/>
          <a:chOff x="0" y="0"/>
          <a:chExt cx="0" cy="0"/>
        </a:xfrm>
      </p:grpSpPr>
      <p:sp>
        <p:nvSpPr>
          <p:cNvPr id="143" name="Google Shape;143;p18"/>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44" name="Google Shape;144;p18"/>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8"/>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8"/>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7" name="Google Shape;147;p18"/>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8" name="Google Shape;148;p1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18"/>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18"/>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1" name="Shape 151"/>
        <p:cNvGrpSpPr/>
        <p:nvPr/>
      </p:nvGrpSpPr>
      <p:grpSpPr>
        <a:xfrm>
          <a:off x="0" y="0"/>
          <a:ext cx="0" cy="0"/>
          <a:chOff x="0" y="0"/>
          <a:chExt cx="0" cy="0"/>
        </a:xfrm>
      </p:grpSpPr>
      <p:sp>
        <p:nvSpPr>
          <p:cNvPr id="152" name="Google Shape;152;p19"/>
          <p:cNvSpPr txBox="1"/>
          <p:nvPr>
            <p:ph type="title"/>
          </p:nvPr>
        </p:nvSpPr>
        <p:spPr>
          <a:xfrm>
            <a:off x="629841" y="365126"/>
            <a:ext cx="7886700" cy="1325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53" name="Google Shape;153;p19"/>
          <p:cNvSpPr txBox="1"/>
          <p:nvPr>
            <p:ph idx="1" type="body"/>
          </p:nvPr>
        </p:nvSpPr>
        <p:spPr>
          <a:xfrm>
            <a:off x="629841" y="1681163"/>
            <a:ext cx="3868200" cy="823800"/>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154" name="Google Shape;154;p19"/>
          <p:cNvSpPr txBox="1"/>
          <p:nvPr>
            <p:ph idx="2" type="body"/>
          </p:nvPr>
        </p:nvSpPr>
        <p:spPr>
          <a:xfrm>
            <a:off x="629841" y="2505075"/>
            <a:ext cx="3868200" cy="36846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9"/>
          <p:cNvSpPr txBox="1"/>
          <p:nvPr>
            <p:ph idx="3" type="body"/>
          </p:nvPr>
        </p:nvSpPr>
        <p:spPr>
          <a:xfrm>
            <a:off x="4629150" y="1681163"/>
            <a:ext cx="3887400" cy="823800"/>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156" name="Google Shape;156;p19"/>
          <p:cNvSpPr txBox="1"/>
          <p:nvPr>
            <p:ph idx="4" type="body"/>
          </p:nvPr>
        </p:nvSpPr>
        <p:spPr>
          <a:xfrm>
            <a:off x="4629150" y="2505075"/>
            <a:ext cx="3887400" cy="36846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9"/>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8" name="Google Shape;158;p19"/>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9" name="Google Shape;159;p1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0" name="Google Shape;160;p19"/>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19"/>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2" name="Shape 162"/>
        <p:cNvGrpSpPr/>
        <p:nvPr/>
      </p:nvGrpSpPr>
      <p:grpSpPr>
        <a:xfrm>
          <a:off x="0" y="0"/>
          <a:ext cx="0" cy="0"/>
          <a:chOff x="0" y="0"/>
          <a:chExt cx="0" cy="0"/>
        </a:xfrm>
      </p:grpSpPr>
      <p:sp>
        <p:nvSpPr>
          <p:cNvPr id="163" name="Google Shape;163;p20"/>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64" name="Google Shape;164;p20"/>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5" name="Google Shape;165;p20"/>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6" name="Google Shape;166;p2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p20"/>
          <p:cNvSpPr/>
          <p:nvPr/>
        </p:nvSpPr>
        <p:spPr>
          <a:xfrm rot="5400000">
            <a:off x="5052747" y="2766705"/>
            <a:ext cx="501600" cy="7680900"/>
          </a:xfrm>
          <a:prstGeom prst="rect">
            <a:avLst/>
          </a:prstGeom>
          <a:solidFill>
            <a:srgbClr val="B0321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20"/>
          <p:cNvSpPr/>
          <p:nvPr/>
        </p:nvSpPr>
        <p:spPr>
          <a:xfrm rot="5400000">
            <a:off x="389308" y="5967105"/>
            <a:ext cx="501600" cy="1280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9" name="Shape 169"/>
        <p:cNvGrpSpPr/>
        <p:nvPr/>
      </p:nvGrpSpPr>
      <p:grpSpPr>
        <a:xfrm>
          <a:off x="0" y="0"/>
          <a:ext cx="0" cy="0"/>
          <a:chOff x="0" y="0"/>
          <a:chExt cx="0" cy="0"/>
        </a:xfrm>
      </p:grpSpPr>
      <p:sp>
        <p:nvSpPr>
          <p:cNvPr id="170" name="Google Shape;170;p21"/>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71" name="Google Shape;171;p21"/>
          <p:cNvSpPr txBox="1"/>
          <p:nvPr>
            <p:ph idx="1" type="body"/>
          </p:nvPr>
        </p:nvSpPr>
        <p:spPr>
          <a:xfrm>
            <a:off x="3887391" y="987425"/>
            <a:ext cx="4629300" cy="4873500"/>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2" name="Google Shape;172;p21"/>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73" name="Google Shape;173;p21"/>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4" name="Google Shape;174;p21"/>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5" name="Google Shape;175;p2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6" name="Google Shape;176;p21"/>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21"/>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3"/>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3"/>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22"/>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80" name="Google Shape;180;p22"/>
          <p:cNvSpPr/>
          <p:nvPr>
            <p:ph idx="2" type="pic"/>
          </p:nvPr>
        </p:nvSpPr>
        <p:spPr>
          <a:xfrm>
            <a:off x="3887391" y="987425"/>
            <a:ext cx="4629300" cy="4873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81" name="Google Shape;181;p22"/>
          <p:cNvSpPr txBox="1"/>
          <p:nvPr>
            <p:ph idx="1"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82" name="Google Shape;182;p22"/>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3" name="Google Shape;183;p22"/>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84" name="Google Shape;184;p2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22"/>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p22"/>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7" name="Shape 187"/>
        <p:cNvGrpSpPr/>
        <p:nvPr/>
      </p:nvGrpSpPr>
      <p:grpSpPr>
        <a:xfrm>
          <a:off x="0" y="0"/>
          <a:ext cx="0" cy="0"/>
          <a:chOff x="0" y="0"/>
          <a:chExt cx="0" cy="0"/>
        </a:xfrm>
      </p:grpSpPr>
      <p:sp>
        <p:nvSpPr>
          <p:cNvPr id="188" name="Google Shape;188;p23"/>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89" name="Google Shape;189;p23"/>
          <p:cNvSpPr txBox="1"/>
          <p:nvPr>
            <p:ph idx="1" type="body"/>
          </p:nvPr>
        </p:nvSpPr>
        <p:spPr>
          <a:xfrm rot="5400000">
            <a:off x="2396399" y="57873"/>
            <a:ext cx="4351200" cy="78867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23"/>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91" name="Google Shape;191;p23"/>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92" name="Google Shape;192;p2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3" name="Google Shape;193;p23"/>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23"/>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5" name="Shape 195"/>
        <p:cNvGrpSpPr/>
        <p:nvPr/>
      </p:nvGrpSpPr>
      <p:grpSpPr>
        <a:xfrm>
          <a:off x="0" y="0"/>
          <a:ext cx="0" cy="0"/>
          <a:chOff x="0" y="0"/>
          <a:chExt cx="0" cy="0"/>
        </a:xfrm>
      </p:grpSpPr>
      <p:sp>
        <p:nvSpPr>
          <p:cNvPr id="196" name="Google Shape;196;p24"/>
          <p:cNvSpPr txBox="1"/>
          <p:nvPr>
            <p:ph type="title"/>
          </p:nvPr>
        </p:nvSpPr>
        <p:spPr>
          <a:xfrm rot="5400000">
            <a:off x="4623598" y="2285275"/>
            <a:ext cx="5811900" cy="19716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97" name="Google Shape;197;p24"/>
          <p:cNvSpPr txBox="1"/>
          <p:nvPr>
            <p:ph idx="1" type="body"/>
          </p:nvPr>
        </p:nvSpPr>
        <p:spPr>
          <a:xfrm rot="5400000">
            <a:off x="623025" y="370674"/>
            <a:ext cx="5811900" cy="58008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8" name="Google Shape;198;p24"/>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99" name="Google Shape;199;p24"/>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00" name="Google Shape;200;p2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p24"/>
          <p:cNvSpPr/>
          <p:nvPr/>
        </p:nvSpPr>
        <p:spPr>
          <a:xfrm rot="5400000">
            <a:off x="5052747" y="2766705"/>
            <a:ext cx="501600" cy="768090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24"/>
          <p:cNvSpPr/>
          <p:nvPr/>
        </p:nvSpPr>
        <p:spPr>
          <a:xfrm rot="5400000">
            <a:off x="389308" y="5967105"/>
            <a:ext cx="501600" cy="1280100"/>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1" name="Google Shape;31;p4"/>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4"/>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4"/>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5"/>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9" name="Google Shape;39;p5"/>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40" name="Google Shape;40;p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5"/>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5"/>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5"/>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6"/>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7" name="Google Shape;47;p6"/>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6"/>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6"/>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6"/>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7"/>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7"/>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7"/>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7"/>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59" name="Google Shape;59;p7"/>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7"/>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7"/>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7"/>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8"/>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7" name="Google Shape;67;p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8"/>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p8"/>
          <p:cNvSpPr/>
          <p:nvPr/>
        </p:nvSpPr>
        <p:spPr>
          <a:xfrm rot="5400000">
            <a:off x="5052697" y="2766698"/>
            <a:ext cx="501646" cy="7680960"/>
          </a:xfrm>
          <a:prstGeom prst="rect">
            <a:avLst/>
          </a:prstGeom>
          <a:solidFill>
            <a:srgbClr val="B0321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8"/>
          <p:cNvSpPr/>
          <p:nvPr/>
        </p:nvSpPr>
        <p:spPr>
          <a:xfrm rot="5400000">
            <a:off x="389257" y="5967099"/>
            <a:ext cx="501646" cy="128015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9"/>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4" name="Google Shape;74;p9"/>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9"/>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76" name="Google Shape;76;p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9"/>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9"/>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9"/>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0"/>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3" name="Google Shape;83;p10"/>
          <p:cNvSpPr/>
          <p:nvPr>
            <p:ph idx="2" type="pic"/>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84" name="Google Shape;84;p10"/>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85" name="Google Shape;85;p1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0"/>
          <p:cNvSpPr/>
          <p:nvPr/>
        </p:nvSpPr>
        <p:spPr>
          <a:xfrm rot="5400000">
            <a:off x="5052697" y="2766698"/>
            <a:ext cx="501646" cy="7680960"/>
          </a:xfrm>
          <a:prstGeom prst="rect">
            <a:avLst/>
          </a:prstGeom>
          <a:solidFill>
            <a:srgbClr val="C41D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0"/>
          <p:cNvSpPr/>
          <p:nvPr/>
        </p:nvSpPr>
        <p:spPr>
          <a:xfrm rot="5400000">
            <a:off x="389257" y="5967099"/>
            <a:ext cx="501646" cy="1280159"/>
          </a:xfrm>
          <a:prstGeom prst="rect">
            <a:avLst/>
          </a:prstGeom>
          <a:solidFill>
            <a:srgbClr val="1C3E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3"/>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13"/>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3"/>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0" name="Google Shape;110;p13"/>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1" name="Google Shape;111;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hyperlink" Target="https://www.loc.gov/item/00651714/" TargetMode="External"/><Relationship Id="rId5" Type="http://schemas.openxmlformats.org/officeDocument/2006/relationships/image" Target="../media/image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americanspaces.state.gov/african-american-history-toolkit-available/" TargetMode="External"/><Relationship Id="rId4" Type="http://schemas.openxmlformats.org/officeDocument/2006/relationships/hyperlink" Target="http://bit.ly/NMAAHCExhb" TargetMode="External"/><Relationship Id="rId5" Type="http://schemas.openxmlformats.org/officeDocument/2006/relationships/hyperlink" Target="http://bit.ly/NtlPrkAAHMLP" TargetMode="External"/><Relationship Id="rId6" Type="http://schemas.openxmlformats.org/officeDocument/2006/relationships/hyperlink" Target="https://americanspaces.state.gov/programming/additional-programming-resources/national-museum-of-african-american-history-culture-program-pack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www.loc.gov/item/9450029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www.loc.gov/pictures/item/2003671269/" TargetMode="External"/><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nvSpPr>
        <p:spPr>
          <a:xfrm>
            <a:off x="2237500" y="4629975"/>
            <a:ext cx="5619600" cy="1242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1C3E95"/>
                </a:solidFill>
                <a:latin typeface="Calibri"/>
                <a:ea typeface="Calibri"/>
                <a:cs typeface="Calibri"/>
                <a:sym typeface="Calibri"/>
              </a:rPr>
              <a:t>Civil Rights in the U.S.</a:t>
            </a:r>
            <a:endParaRPr b="1" i="0" sz="3600" u="none" cap="none" strike="noStrike">
              <a:solidFill>
                <a:srgbClr val="1C3E9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lang="en-US" sz="2400">
                <a:solidFill>
                  <a:srgbClr val="0B5394"/>
                </a:solidFill>
                <a:highlight>
                  <a:srgbClr val="FFFFFF"/>
                </a:highlight>
                <a:latin typeface="Calibri"/>
                <a:ea typeface="Calibri"/>
                <a:cs typeface="Calibri"/>
                <a:sym typeface="Calibri"/>
              </a:rPr>
              <a:t>An Overview of the 1950s and 1960s</a:t>
            </a:r>
            <a:endParaRPr sz="2400">
              <a:solidFill>
                <a:srgbClr val="0B5394"/>
              </a:solidFill>
              <a:highlight>
                <a:srgbClr val="FFFFFF"/>
              </a:highlight>
              <a:latin typeface="Calibri"/>
              <a:ea typeface="Calibri"/>
              <a:cs typeface="Calibri"/>
              <a:sym typeface="Calibri"/>
            </a:endParaRPr>
          </a:p>
        </p:txBody>
      </p:sp>
      <p:pic>
        <p:nvPicPr>
          <p:cNvPr descr="AmSpaces_Sticker.jpg" id="208" name="Google Shape;208;p25"/>
          <p:cNvPicPr preferRelativeResize="0"/>
          <p:nvPr/>
        </p:nvPicPr>
        <p:blipFill rotWithShape="1">
          <a:blip r:embed="rId3">
            <a:alphaModFix/>
          </a:blip>
          <a:srcRect b="0" l="0" r="0" t="0"/>
          <a:stretch/>
        </p:blipFill>
        <p:spPr>
          <a:xfrm rot="2399887">
            <a:off x="507148" y="4723547"/>
            <a:ext cx="1144355" cy="1144355"/>
          </a:xfrm>
          <a:prstGeom prst="rect">
            <a:avLst/>
          </a:prstGeom>
          <a:noFill/>
          <a:ln>
            <a:noFill/>
          </a:ln>
        </p:spPr>
      </p:pic>
      <p:sp>
        <p:nvSpPr>
          <p:cNvPr id="209" name="Google Shape;209;p25"/>
          <p:cNvSpPr txBox="1"/>
          <p:nvPr/>
        </p:nvSpPr>
        <p:spPr>
          <a:xfrm>
            <a:off x="449775" y="6268125"/>
            <a:ext cx="33900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solidFill>
                  <a:srgbClr val="00618E"/>
                </a:solidFill>
                <a:highlight>
                  <a:srgbClr val="FFFFFF"/>
                </a:highlight>
                <a:uFill>
                  <a:noFill/>
                </a:uFill>
                <a:latin typeface="Open Sans"/>
                <a:ea typeface="Open Sans"/>
                <a:cs typeface="Open Sans"/>
                <a:sym typeface="Open Sans"/>
                <a:hlinkClick r:id="rId4">
                  <a:extLst>
                    <a:ext uri="{A12FA001-AC4F-418D-AE19-62706E023703}">
                      <ahyp:hlinkClr val="tx"/>
                    </a:ext>
                  </a:extLst>
                </a:hlinkClick>
              </a:rPr>
              <a:t>[Dr. Martin Luther King, Jr., half-length portrait, facing front]</a:t>
            </a:r>
            <a:r>
              <a:rPr lang="en-US" sz="700">
                <a:solidFill>
                  <a:srgbClr val="666666"/>
                </a:solidFill>
                <a:highlight>
                  <a:srgbClr val="FFFFFF"/>
                </a:highlight>
                <a:latin typeface="Open Sans"/>
                <a:ea typeface="Open Sans"/>
                <a:cs typeface="Open Sans"/>
                <a:sym typeface="Open Sans"/>
              </a:rPr>
              <a:t>. Dick DeMarsico, photographer, 1964. New York World-Telegram and the Sun Newspaper Photograph Collection. Prints &amp; Photographs Division</a:t>
            </a:r>
            <a:endParaRPr sz="1200">
              <a:latin typeface="Calibri"/>
              <a:ea typeface="Calibri"/>
              <a:cs typeface="Calibri"/>
              <a:sym typeface="Calibri"/>
            </a:endParaRPr>
          </a:p>
        </p:txBody>
      </p:sp>
      <p:pic>
        <p:nvPicPr>
          <p:cNvPr id="210" name="Google Shape;210;p25"/>
          <p:cNvPicPr preferRelativeResize="0"/>
          <p:nvPr/>
        </p:nvPicPr>
        <p:blipFill>
          <a:blip r:embed="rId5">
            <a:alphaModFix/>
          </a:blip>
          <a:stretch>
            <a:fillRect/>
          </a:stretch>
        </p:blipFill>
        <p:spPr>
          <a:xfrm>
            <a:off x="525775" y="304800"/>
            <a:ext cx="3460140" cy="4325175"/>
          </a:xfrm>
          <a:prstGeom prst="rect">
            <a:avLst/>
          </a:prstGeom>
          <a:noFill/>
          <a:ln>
            <a:noFill/>
          </a:ln>
        </p:spPr>
      </p:pic>
      <p:pic>
        <p:nvPicPr>
          <p:cNvPr id="211" name="Google Shape;211;p25"/>
          <p:cNvPicPr preferRelativeResize="0"/>
          <p:nvPr/>
        </p:nvPicPr>
        <p:blipFill>
          <a:blip r:embed="rId6">
            <a:alphaModFix/>
          </a:blip>
          <a:stretch>
            <a:fillRect/>
          </a:stretch>
        </p:blipFill>
        <p:spPr>
          <a:xfrm>
            <a:off x="4422152" y="739600"/>
            <a:ext cx="3681525" cy="3669650"/>
          </a:xfrm>
          <a:prstGeom prst="rect">
            <a:avLst/>
          </a:prstGeom>
          <a:noFill/>
          <a:ln>
            <a:noFill/>
          </a:ln>
        </p:spPr>
      </p:pic>
      <p:sp>
        <p:nvSpPr>
          <p:cNvPr id="212" name="Google Shape;212;p25"/>
          <p:cNvSpPr txBox="1"/>
          <p:nvPr/>
        </p:nvSpPr>
        <p:spPr>
          <a:xfrm>
            <a:off x="5505125" y="61695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50">
                <a:solidFill>
                  <a:srgbClr val="333333"/>
                </a:solidFill>
                <a:highlight>
                  <a:srgbClr val="EFEFEF"/>
                </a:highlight>
                <a:latin typeface="Open Sans"/>
                <a:ea typeface="Open Sans"/>
                <a:cs typeface="Open Sans"/>
                <a:sym typeface="Open Sans"/>
              </a:rPr>
              <a:t>Nashville police officer wielding nightstick holds African American youth at bay during a civil rights march in Nashville, Tennessee. Nashville Tennessee, 1964. Photograph. https://www.loc.gov/item/00652484/.</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4"/>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09" name="Google Shape;309;p34"/>
          <p:cNvSpPr txBox="1"/>
          <p:nvPr/>
        </p:nvSpPr>
        <p:spPr>
          <a:xfrm>
            <a:off x="0" y="419175"/>
            <a:ext cx="8033100" cy="10191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4000">
                <a:solidFill>
                  <a:schemeClr val="lt1"/>
                </a:solidFill>
                <a:latin typeface="Calibri"/>
                <a:ea typeface="Calibri"/>
                <a:cs typeface="Calibri"/>
                <a:sym typeface="Calibri"/>
              </a:rPr>
              <a:t>Resources</a:t>
            </a:r>
            <a:endParaRPr b="0" i="0" sz="3000" u="none" cap="none" strike="noStrike">
              <a:solidFill>
                <a:srgbClr val="000000"/>
              </a:solidFill>
              <a:latin typeface="Arial"/>
              <a:ea typeface="Arial"/>
              <a:cs typeface="Arial"/>
              <a:sym typeface="Arial"/>
            </a:endParaRPr>
          </a:p>
        </p:txBody>
      </p:sp>
      <p:sp>
        <p:nvSpPr>
          <p:cNvPr id="310" name="Google Shape;310;p34"/>
          <p:cNvSpPr txBox="1"/>
          <p:nvPr/>
        </p:nvSpPr>
        <p:spPr>
          <a:xfrm>
            <a:off x="276300" y="1665450"/>
            <a:ext cx="7480500" cy="3705900"/>
          </a:xfrm>
          <a:prstGeom prst="rect">
            <a:avLst/>
          </a:prstGeom>
          <a:noFill/>
          <a:ln>
            <a:noFill/>
          </a:ln>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n-US" sz="2200" u="sng">
                <a:solidFill>
                  <a:schemeClr val="hlink"/>
                </a:solidFill>
                <a:highlight>
                  <a:srgbClr val="FFFFFF"/>
                </a:highlight>
                <a:hlinkClick r:id="rId3"/>
              </a:rPr>
              <a:t>https://americanspaces.state.gov/african-american-history-toolkit-available/</a:t>
            </a:r>
            <a:r>
              <a:rPr lang="en-US" sz="2200">
                <a:solidFill>
                  <a:srgbClr val="292929"/>
                </a:solidFill>
                <a:highlight>
                  <a:srgbClr val="FFFFFF"/>
                </a:highlight>
              </a:rPr>
              <a:t> </a:t>
            </a:r>
            <a:endParaRPr sz="2200">
              <a:solidFill>
                <a:srgbClr val="292929"/>
              </a:solidFill>
              <a:highlight>
                <a:srgbClr val="FFFFFF"/>
              </a:highlight>
            </a:endParaRPr>
          </a:p>
          <a:p>
            <a:pPr indent="0" lvl="0" marL="0" rtl="0" algn="l">
              <a:lnSpc>
                <a:spcPct val="138000"/>
              </a:lnSpc>
              <a:spcBef>
                <a:spcPts val="0"/>
              </a:spcBef>
              <a:spcAft>
                <a:spcPts val="0"/>
              </a:spcAft>
              <a:buNone/>
            </a:pPr>
            <a:r>
              <a:rPr lang="en-US" sz="2200" u="sng">
                <a:solidFill>
                  <a:schemeClr val="hlink"/>
                </a:solidFill>
                <a:highlight>
                  <a:srgbClr val="FFFFFF"/>
                </a:highlight>
                <a:hlinkClick r:id="rId4"/>
              </a:rPr>
              <a:t>http://bit.ly/NMAAHCExhb</a:t>
            </a:r>
            <a:r>
              <a:rPr lang="en-US" sz="2200">
                <a:solidFill>
                  <a:srgbClr val="292929"/>
                </a:solidFill>
                <a:highlight>
                  <a:srgbClr val="FFFFFF"/>
                </a:highlight>
              </a:rPr>
              <a:t> </a:t>
            </a:r>
            <a:endParaRPr sz="2200">
              <a:solidFill>
                <a:srgbClr val="292929"/>
              </a:solidFill>
              <a:highlight>
                <a:srgbClr val="FFFFFF"/>
              </a:highlight>
            </a:endParaRPr>
          </a:p>
          <a:p>
            <a:pPr indent="0" lvl="0" marL="0" rtl="0" algn="l">
              <a:lnSpc>
                <a:spcPct val="138000"/>
              </a:lnSpc>
              <a:spcBef>
                <a:spcPts val="0"/>
              </a:spcBef>
              <a:spcAft>
                <a:spcPts val="0"/>
              </a:spcAft>
              <a:buNone/>
            </a:pPr>
            <a:r>
              <a:rPr lang="en-US" sz="2200" u="sng">
                <a:solidFill>
                  <a:schemeClr val="hlink"/>
                </a:solidFill>
                <a:highlight>
                  <a:srgbClr val="FFFFFF"/>
                </a:highlight>
                <a:hlinkClick r:id="rId5"/>
              </a:rPr>
              <a:t>http://bit.ly/NtlPrkAAHMLP</a:t>
            </a:r>
            <a:endParaRPr sz="2200">
              <a:solidFill>
                <a:srgbClr val="292929"/>
              </a:solidFill>
              <a:highlight>
                <a:srgbClr val="FFFFFF"/>
              </a:highlight>
            </a:endParaRPr>
          </a:p>
          <a:p>
            <a:pPr indent="0" lvl="0" marL="0" rtl="0" algn="l">
              <a:lnSpc>
                <a:spcPct val="138000"/>
              </a:lnSpc>
              <a:spcBef>
                <a:spcPts val="0"/>
              </a:spcBef>
              <a:spcAft>
                <a:spcPts val="0"/>
              </a:spcAft>
              <a:buNone/>
            </a:pPr>
            <a:r>
              <a:rPr lang="en-US" sz="2200" u="sng">
                <a:solidFill>
                  <a:schemeClr val="hlink"/>
                </a:solidFill>
                <a:highlight>
                  <a:srgbClr val="FFFFFF"/>
                </a:highlight>
                <a:hlinkClick r:id="rId6"/>
              </a:rPr>
              <a:t>https://americanspaces.state.gov/programming/additional-programming-resources/national-museum-of-african-american-history-culture-program-package/</a:t>
            </a:r>
            <a:r>
              <a:rPr lang="en-US" sz="2200">
                <a:solidFill>
                  <a:srgbClr val="292929"/>
                </a:solidFill>
                <a:highlight>
                  <a:srgbClr val="FFFFFF"/>
                </a:highlight>
              </a:rPr>
              <a:t> </a:t>
            </a:r>
            <a:endParaRPr sz="2200">
              <a:solidFill>
                <a:srgbClr val="292929"/>
              </a:solidFill>
              <a:highlight>
                <a:srgbClr val="FFFFFF"/>
              </a:highlight>
            </a:endParaRPr>
          </a:p>
          <a:p>
            <a:pPr indent="0" lvl="0" marL="0" rtl="0" algn="l">
              <a:lnSpc>
                <a:spcPct val="138000"/>
              </a:lnSpc>
              <a:spcBef>
                <a:spcPts val="0"/>
              </a:spcBef>
              <a:spcAft>
                <a:spcPts val="0"/>
              </a:spcAft>
              <a:buNone/>
            </a:pPr>
            <a:r>
              <a:t/>
            </a:r>
            <a:endParaRPr sz="2200">
              <a:solidFill>
                <a:srgbClr val="292929"/>
              </a:solidFill>
              <a:highlight>
                <a:srgbClr val="FFFFFF"/>
              </a:highlight>
            </a:endParaRPr>
          </a:p>
          <a:p>
            <a:pPr indent="0" lvl="0" marL="0" rtl="0" algn="l">
              <a:lnSpc>
                <a:spcPct val="138000"/>
              </a:lnSpc>
              <a:spcBef>
                <a:spcPts val="0"/>
              </a:spcBef>
              <a:spcAft>
                <a:spcPts val="0"/>
              </a:spcAft>
              <a:buNone/>
            </a:pPr>
            <a:r>
              <a:t/>
            </a:r>
            <a:endParaRPr sz="2200">
              <a:solidFill>
                <a:srgbClr val="292929"/>
              </a:solidFill>
              <a:highlight>
                <a:srgbClr val="FFFFFF"/>
              </a:highlight>
            </a:endParaRPr>
          </a:p>
          <a:p>
            <a:pPr indent="0" lvl="0" marL="457200" rtl="0" algn="l">
              <a:spcBef>
                <a:spcPts val="0"/>
              </a:spcBef>
              <a:spcAft>
                <a:spcPts val="0"/>
              </a:spcAft>
              <a:buNone/>
            </a:pPr>
            <a:r>
              <a:t/>
            </a:r>
            <a:endParaRPr sz="1100">
              <a:solidFill>
                <a:srgbClr val="222222"/>
              </a:solidFill>
            </a:endParaRPr>
          </a:p>
          <a:p>
            <a:pPr indent="0" lvl="0" marL="457200" rtl="0" algn="l">
              <a:spcBef>
                <a:spcPts val="0"/>
              </a:spcBef>
              <a:spcAft>
                <a:spcPts val="0"/>
              </a:spcAft>
              <a:buNone/>
            </a:pPr>
            <a:r>
              <a:t/>
            </a:r>
            <a:endParaRPr sz="1100">
              <a:solidFill>
                <a:srgbClr val="222222"/>
              </a:solidFill>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218" name="Google Shape;218;p26"/>
          <p:cNvSpPr txBox="1"/>
          <p:nvPr/>
        </p:nvSpPr>
        <p:spPr>
          <a:xfrm>
            <a:off x="0" y="358600"/>
            <a:ext cx="9144000" cy="14190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chemeClr val="lt1"/>
                </a:solidFill>
                <a:latin typeface="Calibri"/>
                <a:ea typeface="Calibri"/>
                <a:cs typeface="Calibri"/>
                <a:sym typeface="Calibri"/>
              </a:rPr>
              <a:t> Racism and Segregation: Jim Crow Laws</a:t>
            </a:r>
            <a:endParaRPr b="1" i="0" sz="3600" u="none" cap="none" strike="noStrike">
              <a:solidFill>
                <a:schemeClr val="lt1"/>
              </a:solidFill>
              <a:latin typeface="Arial"/>
              <a:ea typeface="Arial"/>
              <a:cs typeface="Arial"/>
              <a:sym typeface="Arial"/>
            </a:endParaRPr>
          </a:p>
        </p:txBody>
      </p:sp>
      <p:sp>
        <p:nvSpPr>
          <p:cNvPr id="219" name="Google Shape;219;p26"/>
          <p:cNvSpPr txBox="1"/>
          <p:nvPr/>
        </p:nvSpPr>
        <p:spPr>
          <a:xfrm>
            <a:off x="37217" y="5946203"/>
            <a:ext cx="44577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Calibri"/>
              <a:ea typeface="Calibri"/>
              <a:cs typeface="Calibri"/>
              <a:sym typeface="Calibri"/>
            </a:endParaRPr>
          </a:p>
        </p:txBody>
      </p:sp>
      <p:pic>
        <p:nvPicPr>
          <p:cNvPr id="220" name="Google Shape;220;p26"/>
          <p:cNvPicPr preferRelativeResize="0"/>
          <p:nvPr/>
        </p:nvPicPr>
        <p:blipFill>
          <a:blip r:embed="rId3">
            <a:alphaModFix/>
          </a:blip>
          <a:stretch>
            <a:fillRect/>
          </a:stretch>
        </p:blipFill>
        <p:spPr>
          <a:xfrm>
            <a:off x="4918100" y="1969872"/>
            <a:ext cx="3769300" cy="2613475"/>
          </a:xfrm>
          <a:prstGeom prst="rect">
            <a:avLst/>
          </a:prstGeom>
          <a:noFill/>
          <a:ln>
            <a:noFill/>
          </a:ln>
        </p:spPr>
      </p:pic>
      <p:pic>
        <p:nvPicPr>
          <p:cNvPr id="221" name="Google Shape;221;p26"/>
          <p:cNvPicPr preferRelativeResize="0"/>
          <p:nvPr/>
        </p:nvPicPr>
        <p:blipFill rotWithShape="1">
          <a:blip r:embed="rId4">
            <a:alphaModFix/>
          </a:blip>
          <a:srcRect b="6440" l="2854" r="2295" t="7456"/>
          <a:stretch/>
        </p:blipFill>
        <p:spPr>
          <a:xfrm>
            <a:off x="381425" y="2025150"/>
            <a:ext cx="3769300" cy="2613474"/>
          </a:xfrm>
          <a:prstGeom prst="rect">
            <a:avLst/>
          </a:prstGeom>
          <a:noFill/>
          <a:ln>
            <a:noFill/>
          </a:ln>
        </p:spPr>
      </p:pic>
      <p:sp>
        <p:nvSpPr>
          <p:cNvPr id="222" name="Google Shape;222;p26"/>
          <p:cNvSpPr txBox="1"/>
          <p:nvPr/>
        </p:nvSpPr>
        <p:spPr>
          <a:xfrm>
            <a:off x="1560150" y="6356350"/>
            <a:ext cx="2351100" cy="5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50">
                <a:solidFill>
                  <a:srgbClr val="333333"/>
                </a:solidFill>
                <a:highlight>
                  <a:srgbClr val="EFEFEF"/>
                </a:highlight>
                <a:latin typeface="Open Sans"/>
                <a:ea typeface="Open Sans"/>
                <a:cs typeface="Open Sans"/>
                <a:sym typeface="Open Sans"/>
              </a:rPr>
              <a:t>Vachon, John, photographer. Drinking fountain on the county courthouse lawn, Halifax, North Carolina. Halifax Halifax. North Carolina United States, 1938. Apr. Photograph. https://www.loc.gov/item/2017717044/</a:t>
            </a:r>
            <a:endParaRPr sz="1000"/>
          </a:p>
        </p:txBody>
      </p:sp>
      <p:sp>
        <p:nvSpPr>
          <p:cNvPr id="223" name="Google Shape;223;p26"/>
          <p:cNvSpPr txBox="1"/>
          <p:nvPr/>
        </p:nvSpPr>
        <p:spPr>
          <a:xfrm>
            <a:off x="6144000" y="63563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50">
                <a:solidFill>
                  <a:srgbClr val="333333"/>
                </a:solidFill>
                <a:highlight>
                  <a:srgbClr val="EFEFEF"/>
                </a:highlight>
                <a:latin typeface="Open Sans"/>
                <a:ea typeface="Open Sans"/>
                <a:cs typeface="Open Sans"/>
                <a:sym typeface="Open Sans"/>
              </a:rPr>
              <a:t>Leffler, Warren K, photographer. Segregation in Albany - street scenes. , 1962. Photograph. https://www.loc.gov/item/2016646428/.</a:t>
            </a:r>
            <a:endParaRPr sz="1100"/>
          </a:p>
        </p:txBody>
      </p:sp>
      <p:sp>
        <p:nvSpPr>
          <p:cNvPr id="224" name="Google Shape;224;p26"/>
          <p:cNvSpPr txBox="1"/>
          <p:nvPr/>
        </p:nvSpPr>
        <p:spPr>
          <a:xfrm>
            <a:off x="287575" y="4796600"/>
            <a:ext cx="3957000" cy="118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1C3E95"/>
                </a:solidFill>
                <a:latin typeface="Calibri"/>
                <a:ea typeface="Calibri"/>
                <a:cs typeface="Calibri"/>
                <a:sym typeface="Calibri"/>
              </a:rPr>
              <a:t>Taken in Halifax, North Carolina this photograph depicts a water fountain labeled “colored” in front of the local courthouse. (1938) </a:t>
            </a:r>
            <a:endParaRPr sz="2000">
              <a:solidFill>
                <a:srgbClr val="1C3E95"/>
              </a:solidFill>
              <a:latin typeface="Calibri"/>
              <a:ea typeface="Calibri"/>
              <a:cs typeface="Calibri"/>
              <a:sym typeface="Calibri"/>
            </a:endParaRPr>
          </a:p>
        </p:txBody>
      </p:sp>
      <p:sp>
        <p:nvSpPr>
          <p:cNvPr id="225" name="Google Shape;225;p26"/>
          <p:cNvSpPr txBox="1"/>
          <p:nvPr/>
        </p:nvSpPr>
        <p:spPr>
          <a:xfrm>
            <a:off x="4888450" y="4579250"/>
            <a:ext cx="3828600" cy="161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B0080"/>
                </a:solidFill>
                <a:latin typeface="Calibri"/>
                <a:ea typeface="Calibri"/>
                <a:cs typeface="Calibri"/>
                <a:sym typeface="Calibri"/>
              </a:rPr>
              <a:t>This business in Albany, Georgia exclaims that because they own a private business they can “deny service to anyone” and those who object “will be prosecuted.” (1962)</a:t>
            </a:r>
            <a:endParaRPr sz="2000">
              <a:solidFill>
                <a:srgbClr val="0B008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nvSpPr>
        <p:spPr>
          <a:xfrm>
            <a:off x="0" y="358600"/>
            <a:ext cx="9144000" cy="14190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chemeClr val="lt1"/>
                </a:solidFill>
                <a:latin typeface="Calibri"/>
                <a:ea typeface="Calibri"/>
                <a:cs typeface="Calibri"/>
                <a:sym typeface="Calibri"/>
              </a:rPr>
              <a:t>Racism and Segregation: The Klu Klux Klan</a:t>
            </a:r>
            <a:endParaRPr b="1" i="0" sz="3600" u="none" cap="none" strike="noStrike">
              <a:solidFill>
                <a:schemeClr val="lt1"/>
              </a:solidFill>
              <a:latin typeface="Arial"/>
              <a:ea typeface="Arial"/>
              <a:cs typeface="Arial"/>
              <a:sym typeface="Arial"/>
            </a:endParaRPr>
          </a:p>
        </p:txBody>
      </p:sp>
      <p:sp>
        <p:nvSpPr>
          <p:cNvPr id="231" name="Google Shape;231;p27"/>
          <p:cNvSpPr txBox="1"/>
          <p:nvPr/>
        </p:nvSpPr>
        <p:spPr>
          <a:xfrm>
            <a:off x="37217" y="5946203"/>
            <a:ext cx="44577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Calibri"/>
              <a:ea typeface="Calibri"/>
              <a:cs typeface="Calibri"/>
              <a:sym typeface="Calibri"/>
            </a:endParaRPr>
          </a:p>
        </p:txBody>
      </p:sp>
      <p:sp>
        <p:nvSpPr>
          <p:cNvPr id="232" name="Google Shape;232;p27"/>
          <p:cNvSpPr txBox="1"/>
          <p:nvPr/>
        </p:nvSpPr>
        <p:spPr>
          <a:xfrm>
            <a:off x="375" y="4337800"/>
            <a:ext cx="5530200" cy="22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1C3E95"/>
                </a:solidFill>
                <a:latin typeface="Calibri"/>
                <a:ea typeface="Calibri"/>
                <a:cs typeface="Calibri"/>
                <a:sym typeface="Calibri"/>
              </a:rPr>
              <a:t>The above photo is a KKK meeting taken in 1921, showing the size of the white supremacist group.</a:t>
            </a:r>
            <a:endParaRPr sz="2000">
              <a:solidFill>
                <a:srgbClr val="1C3E95"/>
              </a:solidFill>
              <a:latin typeface="Calibri"/>
              <a:ea typeface="Calibri"/>
              <a:cs typeface="Calibri"/>
              <a:sym typeface="Calibri"/>
            </a:endParaRPr>
          </a:p>
          <a:p>
            <a:pPr indent="0" lvl="0" marL="0" rtl="0" algn="ctr">
              <a:spcBef>
                <a:spcPts val="0"/>
              </a:spcBef>
              <a:spcAft>
                <a:spcPts val="0"/>
              </a:spcAft>
              <a:buNone/>
            </a:pPr>
            <a:r>
              <a:t/>
            </a:r>
            <a:endParaRPr sz="2000">
              <a:solidFill>
                <a:srgbClr val="1C3E95"/>
              </a:solidFill>
              <a:latin typeface="Calibri"/>
              <a:ea typeface="Calibri"/>
              <a:cs typeface="Calibri"/>
              <a:sym typeface="Calibri"/>
            </a:endParaRPr>
          </a:p>
          <a:p>
            <a:pPr indent="0" lvl="0" marL="0" rtl="0" algn="ctr">
              <a:spcBef>
                <a:spcPts val="0"/>
              </a:spcBef>
              <a:spcAft>
                <a:spcPts val="0"/>
              </a:spcAft>
              <a:buNone/>
            </a:pPr>
            <a:r>
              <a:rPr lang="en-US" sz="2000">
                <a:solidFill>
                  <a:srgbClr val="1C3E95"/>
                </a:solidFill>
                <a:latin typeface="Calibri"/>
                <a:ea typeface="Calibri"/>
                <a:cs typeface="Calibri"/>
                <a:sym typeface="Calibri"/>
              </a:rPr>
              <a:t>The photo to the right is the 1926 ‘KKK Parade’ in Washington, DC. The man on the right, J.M. Fraser, is one of the founding members from Houston, TX.</a:t>
            </a:r>
            <a:endParaRPr sz="2000">
              <a:solidFill>
                <a:srgbClr val="1C3E95"/>
              </a:solidFill>
              <a:latin typeface="Calibri"/>
              <a:ea typeface="Calibri"/>
              <a:cs typeface="Calibri"/>
              <a:sym typeface="Calibri"/>
            </a:endParaRPr>
          </a:p>
        </p:txBody>
      </p:sp>
      <p:sp>
        <p:nvSpPr>
          <p:cNvPr id="233" name="Google Shape;233;p27"/>
          <p:cNvSpPr txBox="1"/>
          <p:nvPr/>
        </p:nvSpPr>
        <p:spPr>
          <a:xfrm>
            <a:off x="5208300" y="6327525"/>
            <a:ext cx="3699000" cy="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50">
                <a:solidFill>
                  <a:srgbClr val="333333"/>
                </a:solidFill>
                <a:highlight>
                  <a:srgbClr val="EFEFEF"/>
                </a:highlight>
                <a:latin typeface="Open Sans"/>
                <a:ea typeface="Open Sans"/>
                <a:cs typeface="Open Sans"/>
                <a:sym typeface="Open Sans"/>
              </a:rPr>
              <a:t>Leading the Klu sic Klux Klan parade which was held in Washington, D.C. today; on the right is Mr. J.M. Fraser, a member of the original Klan. Mr. Fraser is from Houston, Texas. Washington D.C, 1926. Sept. 13. Photograph. https://www.loc.gov/item/89706547/.</a:t>
            </a:r>
            <a:endParaRPr sz="1100">
              <a:latin typeface="Calibri"/>
              <a:ea typeface="Calibri"/>
              <a:cs typeface="Calibri"/>
              <a:sym typeface="Calibri"/>
            </a:endParaRPr>
          </a:p>
        </p:txBody>
      </p:sp>
      <p:pic>
        <p:nvPicPr>
          <p:cNvPr id="234" name="Google Shape;234;p27"/>
          <p:cNvPicPr preferRelativeResize="0"/>
          <p:nvPr/>
        </p:nvPicPr>
        <p:blipFill rotWithShape="1">
          <a:blip r:embed="rId3">
            <a:alphaModFix/>
          </a:blip>
          <a:srcRect b="6681" l="6094" r="5189" t="5629"/>
          <a:stretch/>
        </p:blipFill>
        <p:spPr>
          <a:xfrm>
            <a:off x="1100725" y="1857975"/>
            <a:ext cx="3009226" cy="2399449"/>
          </a:xfrm>
          <a:prstGeom prst="rect">
            <a:avLst/>
          </a:prstGeom>
          <a:noFill/>
          <a:ln>
            <a:noFill/>
          </a:ln>
        </p:spPr>
      </p:pic>
      <p:pic>
        <p:nvPicPr>
          <p:cNvPr id="235" name="Google Shape;235;p27"/>
          <p:cNvPicPr preferRelativeResize="0"/>
          <p:nvPr/>
        </p:nvPicPr>
        <p:blipFill rotWithShape="1">
          <a:blip r:embed="rId4">
            <a:alphaModFix/>
          </a:blip>
          <a:srcRect b="2666" l="3550" r="2269" t="0"/>
          <a:stretch/>
        </p:blipFill>
        <p:spPr>
          <a:xfrm>
            <a:off x="5717979" y="1938350"/>
            <a:ext cx="2916345" cy="4078101"/>
          </a:xfrm>
          <a:prstGeom prst="rect">
            <a:avLst/>
          </a:prstGeom>
          <a:noFill/>
          <a:ln>
            <a:noFill/>
          </a:ln>
        </p:spPr>
      </p:pic>
      <p:sp>
        <p:nvSpPr>
          <p:cNvPr id="236" name="Google Shape;236;p27"/>
          <p:cNvSpPr txBox="1"/>
          <p:nvPr/>
        </p:nvSpPr>
        <p:spPr>
          <a:xfrm>
            <a:off x="1567150" y="6344625"/>
            <a:ext cx="3000000" cy="3000000"/>
          </a:xfrm>
          <a:prstGeom prst="rect">
            <a:avLst/>
          </a:prstGeom>
          <a:noFill/>
          <a:ln>
            <a:noFill/>
          </a:ln>
        </p:spPr>
        <p:txBody>
          <a:bodyPr anchorCtr="0" anchor="t" bIns="91425" lIns="91425" spcFirstLastPara="1" rIns="91425" wrap="square" tIns="91425">
            <a:noAutofit/>
          </a:bodyPr>
          <a:lstStyle/>
          <a:p>
            <a:pPr indent="-266700" lvl="0" marL="266700" rtl="0" algn="l">
              <a:lnSpc>
                <a:spcPct val="115000"/>
              </a:lnSpc>
              <a:spcBef>
                <a:spcPts val="0"/>
              </a:spcBef>
              <a:spcAft>
                <a:spcPts val="0"/>
              </a:spcAft>
              <a:buClr>
                <a:schemeClr val="dk1"/>
              </a:buClr>
              <a:buSzPts val="1100"/>
              <a:buFont typeface="Arial"/>
              <a:buNone/>
            </a:pPr>
            <a:r>
              <a:rPr lang="en-US" sz="750">
                <a:solidFill>
                  <a:srgbClr val="333333"/>
                </a:solidFill>
                <a:highlight>
                  <a:schemeClr val="lt1"/>
                </a:highlight>
                <a:latin typeface="Open Sans"/>
                <a:ea typeface="Open Sans"/>
                <a:cs typeface="Open Sans"/>
                <a:sym typeface="Open Sans"/>
              </a:rPr>
              <a:t>Klu Klux Klan. , None. [Between 1921 and 1922] Photograph. https://www.loc.gov/item/2016824122/.</a:t>
            </a:r>
            <a:endParaRPr sz="7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1800"/>
              </a:spcBef>
              <a:spcAft>
                <a:spcPts val="0"/>
              </a:spcAft>
              <a:buClr>
                <a:schemeClr val="dk1"/>
              </a:buClr>
              <a:buSzPts val="1100"/>
              <a:buFont typeface="Arial"/>
              <a:buNone/>
            </a:pPr>
            <a:r>
              <a:t/>
            </a:r>
            <a:endParaRPr sz="1050">
              <a:solidFill>
                <a:srgbClr val="333333"/>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8"/>
          <p:cNvSpPr txBox="1"/>
          <p:nvPr/>
        </p:nvSpPr>
        <p:spPr>
          <a:xfrm>
            <a:off x="0" y="379700"/>
            <a:ext cx="9144000" cy="10191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4000">
                <a:solidFill>
                  <a:schemeClr val="lt1"/>
                </a:solidFill>
                <a:latin typeface="Calibri"/>
                <a:ea typeface="Calibri"/>
                <a:cs typeface="Calibri"/>
                <a:sym typeface="Calibri"/>
              </a:rPr>
              <a:t>Key Moments: The Lynching of Emmett Till</a:t>
            </a:r>
            <a:endParaRPr b="0" i="0" sz="3000" u="none" cap="none" strike="noStrike">
              <a:solidFill>
                <a:srgbClr val="000000"/>
              </a:solidFill>
              <a:latin typeface="Arial"/>
              <a:ea typeface="Arial"/>
              <a:cs typeface="Arial"/>
              <a:sym typeface="Arial"/>
            </a:endParaRPr>
          </a:p>
        </p:txBody>
      </p:sp>
      <p:sp>
        <p:nvSpPr>
          <p:cNvPr id="243" name="Google Shape;243;p28"/>
          <p:cNvSpPr txBox="1"/>
          <p:nvPr/>
        </p:nvSpPr>
        <p:spPr>
          <a:xfrm>
            <a:off x="5536375" y="1709775"/>
            <a:ext cx="3307200" cy="4083300"/>
          </a:xfrm>
          <a:prstGeom prst="rect">
            <a:avLst/>
          </a:prstGeom>
          <a:solidFill>
            <a:srgbClr val="C41D2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Emmett Till was a 14 year old boy who was from Chicago and visiting family in Mississippi when he was brutally lynched for allegedly ‘flirting’ with a white woman. His mother’s decision to have his funeral with an open casket garnered international media attention. Many credit the powerful decision and image as a primary catalyst for the civil rights movement.</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44" name="Google Shape;244;p28"/>
          <p:cNvSpPr txBox="1"/>
          <p:nvPr/>
        </p:nvSpPr>
        <p:spPr>
          <a:xfrm>
            <a:off x="5170675" y="6351625"/>
            <a:ext cx="4038600" cy="6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000">
                <a:solidFill>
                  <a:srgbClr val="333333"/>
                </a:solidFill>
                <a:highlight>
                  <a:srgbClr val="FFFFFF"/>
                </a:highlight>
              </a:rPr>
              <a:t>Collection of the Smithsonian National Museum of African American History and Culture, Gift of the Mamie Till Mobley family</a:t>
            </a:r>
            <a:endParaRPr sz="1200"/>
          </a:p>
        </p:txBody>
      </p:sp>
      <p:sp>
        <p:nvSpPr>
          <p:cNvPr id="245" name="Google Shape;245;p28"/>
          <p:cNvSpPr txBox="1"/>
          <p:nvPr/>
        </p:nvSpPr>
        <p:spPr>
          <a:xfrm>
            <a:off x="937625" y="4955975"/>
            <a:ext cx="3589800" cy="8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B0080"/>
                </a:solidFill>
                <a:latin typeface="Calibri"/>
                <a:ea typeface="Calibri"/>
                <a:cs typeface="Calibri"/>
                <a:sym typeface="Calibri"/>
              </a:rPr>
              <a:t>Emmett Till and his mother Mamie Till Mobley </a:t>
            </a:r>
            <a:endParaRPr sz="2000">
              <a:solidFill>
                <a:srgbClr val="0B0080"/>
              </a:solidFill>
              <a:latin typeface="Calibri"/>
              <a:ea typeface="Calibri"/>
              <a:cs typeface="Calibri"/>
              <a:sym typeface="Calibri"/>
            </a:endParaRPr>
          </a:p>
        </p:txBody>
      </p:sp>
      <p:pic>
        <p:nvPicPr>
          <p:cNvPr id="246" name="Google Shape;246;p28"/>
          <p:cNvPicPr preferRelativeResize="0"/>
          <p:nvPr/>
        </p:nvPicPr>
        <p:blipFill>
          <a:blip r:embed="rId3">
            <a:alphaModFix/>
          </a:blip>
          <a:stretch>
            <a:fillRect/>
          </a:stretch>
        </p:blipFill>
        <p:spPr>
          <a:xfrm>
            <a:off x="442000" y="1709775"/>
            <a:ext cx="4728675" cy="3152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53" name="Google Shape;253;p29"/>
          <p:cNvSpPr txBox="1"/>
          <p:nvPr/>
        </p:nvSpPr>
        <p:spPr>
          <a:xfrm>
            <a:off x="0" y="454250"/>
            <a:ext cx="9144000" cy="10191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4000">
                <a:solidFill>
                  <a:schemeClr val="lt1"/>
                </a:solidFill>
                <a:latin typeface="Calibri"/>
                <a:ea typeface="Calibri"/>
                <a:cs typeface="Calibri"/>
                <a:sym typeface="Calibri"/>
              </a:rPr>
              <a:t>Protest and Activism: Rosa Parks</a:t>
            </a:r>
            <a:endParaRPr b="0" i="0" sz="3000" u="none" cap="none" strike="noStrike">
              <a:solidFill>
                <a:srgbClr val="000000"/>
              </a:solidFill>
              <a:latin typeface="Arial"/>
              <a:ea typeface="Arial"/>
              <a:cs typeface="Arial"/>
              <a:sym typeface="Arial"/>
            </a:endParaRPr>
          </a:p>
        </p:txBody>
      </p:sp>
      <p:sp>
        <p:nvSpPr>
          <p:cNvPr id="254" name="Google Shape;254;p29"/>
          <p:cNvSpPr txBox="1"/>
          <p:nvPr/>
        </p:nvSpPr>
        <p:spPr>
          <a:xfrm>
            <a:off x="238075" y="1866800"/>
            <a:ext cx="4354200" cy="3944400"/>
          </a:xfrm>
          <a:prstGeom prst="rect">
            <a:avLst/>
          </a:prstGeom>
          <a:solidFill>
            <a:srgbClr val="1C3E9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FFFF"/>
                </a:solidFill>
                <a:latin typeface="Calibri"/>
                <a:ea typeface="Calibri"/>
                <a:cs typeface="Calibri"/>
                <a:sym typeface="Calibri"/>
              </a:rPr>
              <a:t>On December 1st, 1955 Rosa Parks was arrested in Alabama for refusing to give up her seat on a bus to a white man.</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rPr b="1" lang="en-US" sz="2400">
                <a:solidFill>
                  <a:srgbClr val="FFFFFF"/>
                </a:solidFill>
                <a:latin typeface="Calibri"/>
                <a:ea typeface="Calibri"/>
                <a:cs typeface="Calibri"/>
                <a:sym typeface="Calibri"/>
              </a:rPr>
              <a:t>Key Moment in Leading To:</a:t>
            </a:r>
            <a:endParaRPr b="1" sz="2400">
              <a:solidFill>
                <a:srgbClr val="FFFFFF"/>
              </a:solidFill>
              <a:latin typeface="Calibri"/>
              <a:ea typeface="Calibri"/>
              <a:cs typeface="Calibri"/>
              <a:sym typeface="Calibri"/>
            </a:endParaRPr>
          </a:p>
          <a:p>
            <a:pPr indent="-381000" lvl="0" marL="457200" rtl="0" algn="l">
              <a:spcBef>
                <a:spcPts val="0"/>
              </a:spcBef>
              <a:spcAft>
                <a:spcPts val="0"/>
              </a:spcAft>
              <a:buClr>
                <a:srgbClr val="FFFFFF"/>
              </a:buClr>
              <a:buSzPts val="2400"/>
              <a:buFont typeface="Calibri"/>
              <a:buChar char="-"/>
            </a:pPr>
            <a:r>
              <a:rPr b="1" lang="en-US" sz="2400">
                <a:solidFill>
                  <a:srgbClr val="FFFFFF"/>
                </a:solidFill>
                <a:latin typeface="Calibri"/>
                <a:ea typeface="Calibri"/>
                <a:cs typeface="Calibri"/>
                <a:sym typeface="Calibri"/>
              </a:rPr>
              <a:t>381 Day Long Montgomery Bus Boycott</a:t>
            </a:r>
            <a:endParaRPr b="1" sz="2400">
              <a:solidFill>
                <a:srgbClr val="FFFFFF"/>
              </a:solidFill>
              <a:latin typeface="Calibri"/>
              <a:ea typeface="Calibri"/>
              <a:cs typeface="Calibri"/>
              <a:sym typeface="Calibri"/>
            </a:endParaRPr>
          </a:p>
          <a:p>
            <a:pPr indent="-381000" lvl="0" marL="457200" rtl="0" algn="l">
              <a:spcBef>
                <a:spcPts val="0"/>
              </a:spcBef>
              <a:spcAft>
                <a:spcPts val="0"/>
              </a:spcAft>
              <a:buClr>
                <a:srgbClr val="FFFFFF"/>
              </a:buClr>
              <a:buSzPts val="2400"/>
              <a:buFont typeface="Calibri"/>
              <a:buChar char="-"/>
            </a:pPr>
            <a:r>
              <a:rPr b="1" lang="en-US" sz="2400">
                <a:solidFill>
                  <a:srgbClr val="FFFFFF"/>
                </a:solidFill>
                <a:latin typeface="Calibri"/>
                <a:ea typeface="Calibri"/>
                <a:cs typeface="Calibri"/>
                <a:sym typeface="Calibri"/>
              </a:rPr>
              <a:t>1956 Supreme Court Case Browder v. Gayle</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55" name="Google Shape;255;p29"/>
          <p:cNvPicPr preferRelativeResize="0"/>
          <p:nvPr/>
        </p:nvPicPr>
        <p:blipFill>
          <a:blip r:embed="rId3">
            <a:alphaModFix/>
          </a:blip>
          <a:stretch>
            <a:fillRect/>
          </a:stretch>
        </p:blipFill>
        <p:spPr>
          <a:xfrm>
            <a:off x="4744675" y="2040975"/>
            <a:ext cx="4246924" cy="3421808"/>
          </a:xfrm>
          <a:prstGeom prst="rect">
            <a:avLst/>
          </a:prstGeom>
          <a:noFill/>
          <a:ln>
            <a:noFill/>
          </a:ln>
        </p:spPr>
      </p:pic>
      <p:sp>
        <p:nvSpPr>
          <p:cNvPr id="256" name="Google Shape;256;p29"/>
          <p:cNvSpPr txBox="1"/>
          <p:nvPr/>
        </p:nvSpPr>
        <p:spPr>
          <a:xfrm>
            <a:off x="4473000" y="6356350"/>
            <a:ext cx="4518600" cy="5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u="sng">
                <a:solidFill>
                  <a:srgbClr val="00618E"/>
                </a:solidFill>
                <a:highlight>
                  <a:srgbClr val="FFFFFF"/>
                </a:highlight>
                <a:latin typeface="Open Sans"/>
                <a:ea typeface="Open Sans"/>
                <a:cs typeface="Open Sans"/>
                <a:sym typeface="Open Sans"/>
                <a:hlinkClick r:id="rId4">
                  <a:extLst>
                    <a:ext uri="{A12FA001-AC4F-418D-AE19-62706E023703}">
                      <ahyp:hlinkClr val="tx"/>
                    </a:ext>
                  </a:extLst>
                </a:hlinkClick>
              </a:rPr>
              <a:t>Woman Fingerprinted. Mrs. Rosa Parks, Negro Seamstress, whose Refusal to Move to the Back of a Bus Touched off the Bus Boycott in Montgomery, Ala.</a:t>
            </a:r>
            <a:r>
              <a:rPr lang="en-US" sz="800">
                <a:solidFill>
                  <a:srgbClr val="666666"/>
                </a:solidFill>
                <a:highlight>
                  <a:srgbClr val="FFFFFF"/>
                </a:highlight>
                <a:latin typeface="Open Sans"/>
                <a:ea typeface="Open Sans"/>
                <a:cs typeface="Open Sans"/>
                <a:sym typeface="Open Sans"/>
              </a:rPr>
              <a:t> Associated Press, [Feb. 22,] 1956. New York World-Telegram &amp; Sun Collection. Prints &amp; Photographs Division</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0"/>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63" name="Google Shape;263;p30"/>
          <p:cNvSpPr txBox="1"/>
          <p:nvPr/>
        </p:nvSpPr>
        <p:spPr>
          <a:xfrm>
            <a:off x="0" y="513875"/>
            <a:ext cx="9144000" cy="10191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3600">
                <a:solidFill>
                  <a:schemeClr val="lt1"/>
                </a:solidFill>
                <a:latin typeface="Calibri"/>
                <a:ea typeface="Calibri"/>
                <a:cs typeface="Calibri"/>
                <a:sym typeface="Calibri"/>
              </a:rPr>
              <a:t>Protest and Activism: The Greensboro Four</a:t>
            </a:r>
            <a:endParaRPr b="0" i="0" sz="2600" u="none" cap="none" strike="noStrike">
              <a:solidFill>
                <a:srgbClr val="000000"/>
              </a:solidFill>
              <a:latin typeface="Arial"/>
              <a:ea typeface="Arial"/>
              <a:cs typeface="Arial"/>
              <a:sym typeface="Arial"/>
            </a:endParaRPr>
          </a:p>
        </p:txBody>
      </p:sp>
      <p:sp>
        <p:nvSpPr>
          <p:cNvPr id="264" name="Google Shape;264;p30"/>
          <p:cNvSpPr txBox="1"/>
          <p:nvPr/>
        </p:nvSpPr>
        <p:spPr>
          <a:xfrm>
            <a:off x="4730388" y="4449125"/>
            <a:ext cx="42237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B0080"/>
                </a:solidFill>
                <a:highlight>
                  <a:srgbClr val="FFFFFF"/>
                </a:highlight>
                <a:latin typeface="Calibri"/>
                <a:ea typeface="Calibri"/>
                <a:cs typeface="Calibri"/>
                <a:sym typeface="Calibri"/>
              </a:rPr>
              <a:t>The original Greensboro Four reunite in 1990 for this photograph in front of the Woolworth.</a:t>
            </a:r>
            <a:endParaRPr sz="2400">
              <a:solidFill>
                <a:srgbClr val="0B0080"/>
              </a:solidFill>
              <a:latin typeface="Calibri"/>
              <a:ea typeface="Calibri"/>
              <a:cs typeface="Calibri"/>
              <a:sym typeface="Calibri"/>
            </a:endParaRPr>
          </a:p>
        </p:txBody>
      </p:sp>
      <p:pic>
        <p:nvPicPr>
          <p:cNvPr id="265" name="Google Shape;265;p30"/>
          <p:cNvPicPr preferRelativeResize="0"/>
          <p:nvPr/>
        </p:nvPicPr>
        <p:blipFill>
          <a:blip r:embed="rId3">
            <a:alphaModFix/>
          </a:blip>
          <a:stretch>
            <a:fillRect/>
          </a:stretch>
        </p:blipFill>
        <p:spPr>
          <a:xfrm>
            <a:off x="183700" y="1871700"/>
            <a:ext cx="4223676" cy="2416700"/>
          </a:xfrm>
          <a:prstGeom prst="rect">
            <a:avLst/>
          </a:prstGeom>
          <a:noFill/>
          <a:ln>
            <a:noFill/>
          </a:ln>
        </p:spPr>
      </p:pic>
      <p:pic>
        <p:nvPicPr>
          <p:cNvPr id="266" name="Google Shape;266;p30"/>
          <p:cNvPicPr preferRelativeResize="0"/>
          <p:nvPr/>
        </p:nvPicPr>
        <p:blipFill>
          <a:blip r:embed="rId4">
            <a:alphaModFix/>
          </a:blip>
          <a:stretch>
            <a:fillRect/>
          </a:stretch>
        </p:blipFill>
        <p:spPr>
          <a:xfrm>
            <a:off x="4730413" y="1891375"/>
            <a:ext cx="4223676" cy="2377325"/>
          </a:xfrm>
          <a:prstGeom prst="rect">
            <a:avLst/>
          </a:prstGeom>
          <a:noFill/>
          <a:ln>
            <a:noFill/>
          </a:ln>
        </p:spPr>
      </p:pic>
      <p:sp>
        <p:nvSpPr>
          <p:cNvPr id="267" name="Google Shape;267;p30"/>
          <p:cNvSpPr txBox="1"/>
          <p:nvPr/>
        </p:nvSpPr>
        <p:spPr>
          <a:xfrm>
            <a:off x="2532150" y="3976900"/>
            <a:ext cx="2478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950">
                <a:solidFill>
                  <a:srgbClr val="181818"/>
                </a:solidFill>
                <a:highlight>
                  <a:srgbClr val="FFFFFF"/>
                </a:highlight>
              </a:rPr>
              <a:t>Bettmann Archive/Getty Images</a:t>
            </a:r>
            <a:endParaRPr/>
          </a:p>
        </p:txBody>
      </p:sp>
      <p:sp>
        <p:nvSpPr>
          <p:cNvPr id="268" name="Google Shape;268;p30"/>
          <p:cNvSpPr txBox="1"/>
          <p:nvPr/>
        </p:nvSpPr>
        <p:spPr>
          <a:xfrm>
            <a:off x="8150475" y="3976900"/>
            <a:ext cx="8706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950">
                <a:solidFill>
                  <a:srgbClr val="181818"/>
                </a:solidFill>
                <a:highlight>
                  <a:srgbClr val="FFFFFF"/>
                </a:highlight>
              </a:rPr>
              <a:t>AP Photo</a:t>
            </a:r>
            <a:endParaRPr/>
          </a:p>
        </p:txBody>
      </p:sp>
      <p:sp>
        <p:nvSpPr>
          <p:cNvPr id="269" name="Google Shape;269;p30"/>
          <p:cNvSpPr txBox="1"/>
          <p:nvPr/>
        </p:nvSpPr>
        <p:spPr>
          <a:xfrm>
            <a:off x="107150" y="4418200"/>
            <a:ext cx="43002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B0080"/>
                </a:solidFill>
                <a:highlight>
                  <a:srgbClr val="FFFFFF"/>
                </a:highlight>
                <a:latin typeface="Calibri"/>
                <a:ea typeface="Calibri"/>
                <a:cs typeface="Calibri"/>
                <a:sym typeface="Calibri"/>
              </a:rPr>
              <a:t>Sit-ins occur across the country by black college students after Greensboro Four do so at a Woolworth on February 1st 1960</a:t>
            </a:r>
            <a:endParaRPr sz="2400">
              <a:solidFill>
                <a:srgbClr val="0B008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1"/>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76" name="Google Shape;276;p31"/>
          <p:cNvSpPr txBox="1"/>
          <p:nvPr/>
        </p:nvSpPr>
        <p:spPr>
          <a:xfrm>
            <a:off x="0" y="419175"/>
            <a:ext cx="9144000" cy="10191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3600">
                <a:solidFill>
                  <a:schemeClr val="lt1"/>
                </a:solidFill>
                <a:latin typeface="Calibri"/>
                <a:ea typeface="Calibri"/>
                <a:cs typeface="Calibri"/>
                <a:sym typeface="Calibri"/>
              </a:rPr>
              <a:t>Protest and Activism: Dr. Martin Luther King Jr.</a:t>
            </a:r>
            <a:endParaRPr b="0" i="0" sz="2600" u="none" cap="none" strike="noStrike">
              <a:solidFill>
                <a:srgbClr val="000000"/>
              </a:solidFill>
              <a:latin typeface="Arial"/>
              <a:ea typeface="Arial"/>
              <a:cs typeface="Arial"/>
              <a:sym typeface="Arial"/>
            </a:endParaRPr>
          </a:p>
        </p:txBody>
      </p:sp>
      <p:sp>
        <p:nvSpPr>
          <p:cNvPr id="277" name="Google Shape;277;p31"/>
          <p:cNvSpPr txBox="1"/>
          <p:nvPr/>
        </p:nvSpPr>
        <p:spPr>
          <a:xfrm>
            <a:off x="0" y="1495850"/>
            <a:ext cx="76551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0B0080"/>
                </a:solidFill>
              </a:rPr>
              <a:t>The March on Washington: August 28th, 1963</a:t>
            </a:r>
            <a:endParaRPr b="1" sz="2200">
              <a:solidFill>
                <a:srgbClr val="0B0080"/>
              </a:solidFill>
            </a:endParaRPr>
          </a:p>
          <a:p>
            <a:pPr indent="0" lvl="0" marL="457200" rtl="0" algn="l">
              <a:spcBef>
                <a:spcPts val="0"/>
              </a:spcBef>
              <a:spcAft>
                <a:spcPts val="0"/>
              </a:spcAft>
              <a:buNone/>
            </a:pPr>
            <a:r>
              <a:t/>
            </a:r>
            <a:endParaRPr sz="1100">
              <a:solidFill>
                <a:srgbClr val="222222"/>
              </a:solidFill>
            </a:endParaRPr>
          </a:p>
          <a:p>
            <a:pPr indent="0" lvl="0" marL="457200" rtl="0" algn="l">
              <a:spcBef>
                <a:spcPts val="0"/>
              </a:spcBef>
              <a:spcAft>
                <a:spcPts val="0"/>
              </a:spcAft>
              <a:buNone/>
            </a:pPr>
            <a:r>
              <a:t/>
            </a:r>
            <a:endParaRPr sz="1100">
              <a:solidFill>
                <a:srgbClr val="222222"/>
              </a:solidFill>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78" name="Google Shape;278;p31"/>
          <p:cNvPicPr preferRelativeResize="0"/>
          <p:nvPr/>
        </p:nvPicPr>
        <p:blipFill>
          <a:blip r:embed="rId3">
            <a:alphaModFix/>
          </a:blip>
          <a:stretch>
            <a:fillRect/>
          </a:stretch>
        </p:blipFill>
        <p:spPr>
          <a:xfrm>
            <a:off x="5644150" y="2118327"/>
            <a:ext cx="3081968" cy="3451800"/>
          </a:xfrm>
          <a:prstGeom prst="rect">
            <a:avLst/>
          </a:prstGeom>
          <a:noFill/>
          <a:ln>
            <a:noFill/>
          </a:ln>
        </p:spPr>
      </p:pic>
      <p:sp>
        <p:nvSpPr>
          <p:cNvPr id="279" name="Google Shape;279;p31"/>
          <p:cNvSpPr txBox="1"/>
          <p:nvPr/>
        </p:nvSpPr>
        <p:spPr>
          <a:xfrm>
            <a:off x="6144000" y="63563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u="sng">
                <a:solidFill>
                  <a:srgbClr val="00618E"/>
                </a:solidFill>
                <a:highlight>
                  <a:srgbClr val="FFFFFF"/>
                </a:highlight>
                <a:latin typeface="Open Sans"/>
                <a:ea typeface="Open Sans"/>
                <a:cs typeface="Open Sans"/>
                <a:sym typeface="Open Sans"/>
                <a:hlinkClick r:id="rId4">
                  <a:extLst>
                    <a:ext uri="{A12FA001-AC4F-418D-AE19-62706E023703}">
                      <ahyp:hlinkClr val="tx"/>
                    </a:ext>
                  </a:extLst>
                </a:hlinkClick>
              </a:rPr>
              <a:t>In front of 170 W 130 St., March on Washington, [l to r] Bayard Rustin, Deputy Director, Cleveland Robinson, Chairman of Administrative Committee</a:t>
            </a:r>
            <a:endParaRPr/>
          </a:p>
        </p:txBody>
      </p:sp>
      <p:pic>
        <p:nvPicPr>
          <p:cNvPr id="280" name="Google Shape;280;p31"/>
          <p:cNvPicPr preferRelativeResize="0"/>
          <p:nvPr/>
        </p:nvPicPr>
        <p:blipFill>
          <a:blip r:embed="rId5">
            <a:alphaModFix/>
          </a:blip>
          <a:stretch>
            <a:fillRect/>
          </a:stretch>
        </p:blipFill>
        <p:spPr>
          <a:xfrm>
            <a:off x="301125" y="2118325"/>
            <a:ext cx="4606240" cy="3451801"/>
          </a:xfrm>
          <a:prstGeom prst="rect">
            <a:avLst/>
          </a:prstGeom>
          <a:noFill/>
          <a:ln>
            <a:noFill/>
          </a:ln>
        </p:spPr>
      </p:pic>
      <p:sp>
        <p:nvSpPr>
          <p:cNvPr id="281" name="Google Shape;281;p31"/>
          <p:cNvSpPr txBox="1"/>
          <p:nvPr/>
        </p:nvSpPr>
        <p:spPr>
          <a:xfrm>
            <a:off x="-68000" y="5570125"/>
            <a:ext cx="5344500" cy="9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solidFill>
                  <a:srgbClr val="0B0080"/>
                </a:solidFill>
                <a:latin typeface="Calibri"/>
                <a:ea typeface="Calibri"/>
                <a:cs typeface="Calibri"/>
                <a:sym typeface="Calibri"/>
              </a:rPr>
              <a:t>King delivers famous “I Have a Dream” speech in front of over 250,000 fellow protesters.</a:t>
            </a:r>
            <a:endParaRPr sz="2100">
              <a:solidFill>
                <a:srgbClr val="0B0080"/>
              </a:solidFill>
              <a:latin typeface="Calibri"/>
              <a:ea typeface="Calibri"/>
              <a:cs typeface="Calibri"/>
              <a:sym typeface="Calibri"/>
            </a:endParaRPr>
          </a:p>
        </p:txBody>
      </p:sp>
      <p:sp>
        <p:nvSpPr>
          <p:cNvPr id="282" name="Google Shape;282;p31"/>
          <p:cNvSpPr txBox="1"/>
          <p:nvPr/>
        </p:nvSpPr>
        <p:spPr>
          <a:xfrm>
            <a:off x="3144000" y="53176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750">
                <a:solidFill>
                  <a:srgbClr val="767676"/>
                </a:solidFill>
                <a:highlight>
                  <a:schemeClr val="lt1"/>
                </a:highlight>
              </a:rPr>
              <a:t>Agence France Presse/Getty Images</a:t>
            </a:r>
            <a:endParaRPr>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89" name="Google Shape;289;p32"/>
          <p:cNvSpPr txBox="1"/>
          <p:nvPr/>
        </p:nvSpPr>
        <p:spPr>
          <a:xfrm>
            <a:off x="0" y="419175"/>
            <a:ext cx="9144000" cy="10191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3600">
                <a:solidFill>
                  <a:schemeClr val="lt1"/>
                </a:solidFill>
                <a:latin typeface="Calibri"/>
                <a:ea typeface="Calibri"/>
                <a:cs typeface="Calibri"/>
                <a:sym typeface="Calibri"/>
              </a:rPr>
              <a:t>Protest and Activism: Dr. Martin Luther King Jr.</a:t>
            </a:r>
            <a:endParaRPr b="0" i="0" sz="2600" u="none" cap="none" strike="noStrike">
              <a:solidFill>
                <a:srgbClr val="000000"/>
              </a:solidFill>
              <a:latin typeface="Arial"/>
              <a:ea typeface="Arial"/>
              <a:cs typeface="Arial"/>
              <a:sym typeface="Arial"/>
            </a:endParaRPr>
          </a:p>
        </p:txBody>
      </p:sp>
      <p:sp>
        <p:nvSpPr>
          <p:cNvPr id="290" name="Google Shape;290;p32"/>
          <p:cNvSpPr txBox="1"/>
          <p:nvPr/>
        </p:nvSpPr>
        <p:spPr>
          <a:xfrm>
            <a:off x="0" y="1556350"/>
            <a:ext cx="8133900" cy="4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rgbClr val="0B0080"/>
                </a:solidFill>
              </a:rPr>
              <a:t>“Bloody Sunday” and the Selma to Montgomery March</a:t>
            </a:r>
            <a:endParaRPr b="1" sz="2100">
              <a:solidFill>
                <a:srgbClr val="0B0080"/>
              </a:solidFill>
              <a:highlight>
                <a:srgbClr val="FFFFFF"/>
              </a:highlight>
            </a:endParaRPr>
          </a:p>
          <a:p>
            <a:pPr indent="0" lvl="0" marL="0" rtl="0" algn="l">
              <a:spcBef>
                <a:spcPts val="0"/>
              </a:spcBef>
              <a:spcAft>
                <a:spcPts val="0"/>
              </a:spcAft>
              <a:buNone/>
            </a:pPr>
            <a:r>
              <a:t/>
            </a:r>
            <a:endParaRPr sz="2200">
              <a:solidFill>
                <a:srgbClr val="222222"/>
              </a:solidFill>
            </a:endParaRPr>
          </a:p>
          <a:p>
            <a:pPr indent="0" lvl="0" marL="457200" rtl="0" algn="l">
              <a:spcBef>
                <a:spcPts val="0"/>
              </a:spcBef>
              <a:spcAft>
                <a:spcPts val="0"/>
              </a:spcAft>
              <a:buNone/>
            </a:pPr>
            <a:r>
              <a:t/>
            </a:r>
            <a:endParaRPr sz="1100">
              <a:solidFill>
                <a:srgbClr val="222222"/>
              </a:solidFill>
            </a:endParaRPr>
          </a:p>
          <a:p>
            <a:pPr indent="0" lvl="0" marL="457200" rtl="0" algn="l">
              <a:spcBef>
                <a:spcPts val="0"/>
              </a:spcBef>
              <a:spcAft>
                <a:spcPts val="0"/>
              </a:spcAft>
              <a:buNone/>
            </a:pPr>
            <a:r>
              <a:t/>
            </a:r>
            <a:endParaRPr sz="1100">
              <a:solidFill>
                <a:srgbClr val="222222"/>
              </a:solidFill>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91" name="Google Shape;291;p32"/>
          <p:cNvPicPr preferRelativeResize="0"/>
          <p:nvPr/>
        </p:nvPicPr>
        <p:blipFill>
          <a:blip r:embed="rId3">
            <a:alphaModFix/>
          </a:blip>
          <a:stretch>
            <a:fillRect/>
          </a:stretch>
        </p:blipFill>
        <p:spPr>
          <a:xfrm>
            <a:off x="978100" y="2135696"/>
            <a:ext cx="2365750" cy="2932750"/>
          </a:xfrm>
          <a:prstGeom prst="rect">
            <a:avLst/>
          </a:prstGeom>
          <a:noFill/>
          <a:ln>
            <a:noFill/>
          </a:ln>
        </p:spPr>
      </p:pic>
      <p:sp>
        <p:nvSpPr>
          <p:cNvPr id="292" name="Google Shape;292;p32"/>
          <p:cNvSpPr txBox="1"/>
          <p:nvPr/>
        </p:nvSpPr>
        <p:spPr>
          <a:xfrm>
            <a:off x="661950" y="5144650"/>
            <a:ext cx="300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150">
                <a:solidFill>
                  <a:srgbClr val="0B0080"/>
                </a:solidFill>
                <a:latin typeface="Open Sans"/>
                <a:ea typeface="Open Sans"/>
                <a:cs typeface="Open Sans"/>
                <a:sym typeface="Open Sans"/>
              </a:rPr>
              <a:t>A pair of muddy shoes underscore the weariness following the march from Selma to Montgomery, Alabama; state capitol in background. Alabama Selma, 1965. https://www.loc.gov/item/00652139/.</a:t>
            </a:r>
            <a:endParaRPr b="1" sz="1500">
              <a:solidFill>
                <a:srgbClr val="0B0080"/>
              </a:solidFill>
            </a:endParaRPr>
          </a:p>
        </p:txBody>
      </p:sp>
      <p:pic>
        <p:nvPicPr>
          <p:cNvPr id="293" name="Google Shape;293;p32"/>
          <p:cNvPicPr preferRelativeResize="0"/>
          <p:nvPr/>
        </p:nvPicPr>
        <p:blipFill>
          <a:blip r:embed="rId4">
            <a:alphaModFix/>
          </a:blip>
          <a:stretch>
            <a:fillRect/>
          </a:stretch>
        </p:blipFill>
        <p:spPr>
          <a:xfrm>
            <a:off x="5074550" y="2333801"/>
            <a:ext cx="3144450" cy="2536525"/>
          </a:xfrm>
          <a:prstGeom prst="rect">
            <a:avLst/>
          </a:prstGeom>
          <a:noFill/>
          <a:ln>
            <a:noFill/>
          </a:ln>
        </p:spPr>
      </p:pic>
      <p:sp>
        <p:nvSpPr>
          <p:cNvPr id="294" name="Google Shape;294;p32"/>
          <p:cNvSpPr txBox="1"/>
          <p:nvPr/>
        </p:nvSpPr>
        <p:spPr>
          <a:xfrm>
            <a:off x="5146775" y="4870350"/>
            <a:ext cx="3000000" cy="3000000"/>
          </a:xfrm>
          <a:prstGeom prst="rect">
            <a:avLst/>
          </a:prstGeom>
          <a:noFill/>
          <a:ln>
            <a:noFill/>
          </a:ln>
        </p:spPr>
        <p:txBody>
          <a:bodyPr anchorCtr="0" anchor="t" bIns="91425" lIns="91425" spcFirstLastPara="1" rIns="91425" wrap="square" tIns="91425">
            <a:noAutofit/>
          </a:bodyPr>
          <a:lstStyle/>
          <a:p>
            <a:pPr indent="-266700" lvl="0" marL="266700" rtl="0" algn="ctr">
              <a:lnSpc>
                <a:spcPct val="115000"/>
              </a:lnSpc>
              <a:spcBef>
                <a:spcPts val="0"/>
              </a:spcBef>
              <a:spcAft>
                <a:spcPts val="0"/>
              </a:spcAft>
              <a:buNone/>
            </a:pPr>
            <a:r>
              <a:rPr b="1" lang="en-US" sz="1150">
                <a:solidFill>
                  <a:srgbClr val="0B0080"/>
                </a:solidFill>
                <a:latin typeface="Open Sans"/>
                <a:ea typeface="Open Sans"/>
                <a:cs typeface="Open Sans"/>
                <a:sym typeface="Open Sans"/>
              </a:rPr>
              <a:t>Selma to Montgomery marchers wave American flags in front of the Alabama State Capitol at the end of their 5 day march. Alabama Montgomery Selma, 1965</a:t>
            </a:r>
            <a:r>
              <a:rPr b="1" lang="en-US" sz="1050">
                <a:solidFill>
                  <a:srgbClr val="0B0080"/>
                </a:solidFill>
                <a:latin typeface="Open Sans"/>
                <a:ea typeface="Open Sans"/>
                <a:cs typeface="Open Sans"/>
                <a:sym typeface="Open Sans"/>
              </a:rPr>
              <a:t>. https://www.loc.gov/item/00649672/.</a:t>
            </a:r>
            <a:endParaRPr b="1" sz="1050">
              <a:solidFill>
                <a:srgbClr val="0B0080"/>
              </a:solidFill>
              <a:latin typeface="Open Sans"/>
              <a:ea typeface="Open Sans"/>
              <a:cs typeface="Open Sans"/>
              <a:sym typeface="Open Sans"/>
            </a:endParaRPr>
          </a:p>
          <a:p>
            <a:pPr indent="0" lvl="0" marL="0" rtl="0" algn="l">
              <a:lnSpc>
                <a:spcPct val="115000"/>
              </a:lnSpc>
              <a:spcBef>
                <a:spcPts val="1800"/>
              </a:spcBef>
              <a:spcAft>
                <a:spcPts val="0"/>
              </a:spcAft>
              <a:buNone/>
            </a:pPr>
            <a:r>
              <a:t/>
            </a:r>
            <a:endParaRPr sz="1050">
              <a:solidFill>
                <a:srgbClr val="333333"/>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3"/>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01" name="Google Shape;301;p33"/>
          <p:cNvSpPr txBox="1"/>
          <p:nvPr/>
        </p:nvSpPr>
        <p:spPr>
          <a:xfrm>
            <a:off x="0" y="419175"/>
            <a:ext cx="8033100" cy="1019100"/>
          </a:xfrm>
          <a:prstGeom prst="rect">
            <a:avLst/>
          </a:prstGeom>
          <a:solidFill>
            <a:srgbClr val="4D8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4000">
                <a:solidFill>
                  <a:schemeClr val="lt1"/>
                </a:solidFill>
                <a:latin typeface="Calibri"/>
                <a:ea typeface="Calibri"/>
                <a:cs typeface="Calibri"/>
                <a:sym typeface="Calibri"/>
              </a:rPr>
              <a:t>Legacy</a:t>
            </a:r>
            <a:endParaRPr b="0" i="0" sz="3000" u="none" cap="none" strike="noStrike">
              <a:solidFill>
                <a:srgbClr val="000000"/>
              </a:solidFill>
              <a:latin typeface="Arial"/>
              <a:ea typeface="Arial"/>
              <a:cs typeface="Arial"/>
              <a:sym typeface="Arial"/>
            </a:endParaRPr>
          </a:p>
        </p:txBody>
      </p:sp>
      <p:sp>
        <p:nvSpPr>
          <p:cNvPr id="302" name="Google Shape;302;p33"/>
          <p:cNvSpPr txBox="1"/>
          <p:nvPr/>
        </p:nvSpPr>
        <p:spPr>
          <a:xfrm>
            <a:off x="276300" y="1665450"/>
            <a:ext cx="7480500" cy="3705900"/>
          </a:xfrm>
          <a:prstGeom prst="rect">
            <a:avLst/>
          </a:prstGeom>
          <a:noFill/>
          <a:ln>
            <a:noFill/>
          </a:ln>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n-US" sz="2200">
                <a:solidFill>
                  <a:srgbClr val="292929"/>
                </a:solidFill>
                <a:highlight>
                  <a:srgbClr val="FFFFFF"/>
                </a:highlight>
              </a:rPr>
              <a:t>Key protests and activists led to major victories for the Civil Rights Movement of the 1950s and 1960s. For example:</a:t>
            </a:r>
            <a:endParaRPr sz="2200">
              <a:solidFill>
                <a:srgbClr val="292929"/>
              </a:solidFill>
              <a:highlight>
                <a:srgbClr val="FFFFFF"/>
              </a:highlight>
            </a:endParaRPr>
          </a:p>
          <a:p>
            <a:pPr indent="-368300" lvl="0" marL="914400" rtl="0" algn="l">
              <a:lnSpc>
                <a:spcPct val="138000"/>
              </a:lnSpc>
              <a:spcBef>
                <a:spcPts val="0"/>
              </a:spcBef>
              <a:spcAft>
                <a:spcPts val="0"/>
              </a:spcAft>
              <a:buClr>
                <a:srgbClr val="292929"/>
              </a:buClr>
              <a:buSzPts val="2200"/>
              <a:buChar char="●"/>
            </a:pPr>
            <a:r>
              <a:rPr lang="en-US" sz="2200">
                <a:solidFill>
                  <a:srgbClr val="292929"/>
                </a:solidFill>
                <a:highlight>
                  <a:srgbClr val="FFFFFF"/>
                </a:highlight>
              </a:rPr>
              <a:t>Brown v. Board of Education (1954)</a:t>
            </a:r>
            <a:endParaRPr sz="2200">
              <a:solidFill>
                <a:srgbClr val="292929"/>
              </a:solidFill>
              <a:highlight>
                <a:srgbClr val="FFFFFF"/>
              </a:highlight>
            </a:endParaRPr>
          </a:p>
          <a:p>
            <a:pPr indent="-368300" lvl="0" marL="914400" rtl="0" algn="l">
              <a:lnSpc>
                <a:spcPct val="138000"/>
              </a:lnSpc>
              <a:spcBef>
                <a:spcPts val="0"/>
              </a:spcBef>
              <a:spcAft>
                <a:spcPts val="0"/>
              </a:spcAft>
              <a:buClr>
                <a:srgbClr val="292929"/>
              </a:buClr>
              <a:buSzPts val="2200"/>
              <a:buChar char="●"/>
            </a:pPr>
            <a:r>
              <a:rPr lang="en-US" sz="2200">
                <a:solidFill>
                  <a:srgbClr val="292929"/>
                </a:solidFill>
                <a:highlight>
                  <a:srgbClr val="FFFFFF"/>
                </a:highlight>
              </a:rPr>
              <a:t>Browder v Gayle (1956)</a:t>
            </a:r>
            <a:endParaRPr sz="2200">
              <a:solidFill>
                <a:srgbClr val="292929"/>
              </a:solidFill>
              <a:highlight>
                <a:srgbClr val="FFFFFF"/>
              </a:highlight>
            </a:endParaRPr>
          </a:p>
          <a:p>
            <a:pPr indent="-368300" lvl="0" marL="914400" rtl="0" algn="l">
              <a:lnSpc>
                <a:spcPct val="138000"/>
              </a:lnSpc>
              <a:spcBef>
                <a:spcPts val="0"/>
              </a:spcBef>
              <a:spcAft>
                <a:spcPts val="0"/>
              </a:spcAft>
              <a:buClr>
                <a:srgbClr val="292929"/>
              </a:buClr>
              <a:buSzPts val="2200"/>
              <a:buChar char="●"/>
            </a:pPr>
            <a:r>
              <a:rPr lang="en-US" sz="2200">
                <a:solidFill>
                  <a:srgbClr val="292929"/>
                </a:solidFill>
                <a:highlight>
                  <a:srgbClr val="FFFFFF"/>
                </a:highlight>
              </a:rPr>
              <a:t>Civil Rights Acts of 1957, 1960, and 1964 </a:t>
            </a:r>
            <a:endParaRPr sz="2200">
              <a:solidFill>
                <a:srgbClr val="292929"/>
              </a:solidFill>
              <a:highlight>
                <a:srgbClr val="FFFFFF"/>
              </a:highlight>
            </a:endParaRPr>
          </a:p>
          <a:p>
            <a:pPr indent="-368300" lvl="0" marL="914400" rtl="0" algn="l">
              <a:lnSpc>
                <a:spcPct val="138000"/>
              </a:lnSpc>
              <a:spcBef>
                <a:spcPts val="0"/>
              </a:spcBef>
              <a:spcAft>
                <a:spcPts val="0"/>
              </a:spcAft>
              <a:buClr>
                <a:srgbClr val="292929"/>
              </a:buClr>
              <a:buSzPts val="2200"/>
              <a:buChar char="●"/>
            </a:pPr>
            <a:r>
              <a:rPr lang="en-US" sz="2200">
                <a:solidFill>
                  <a:srgbClr val="292929"/>
                </a:solidFill>
                <a:highlight>
                  <a:srgbClr val="FFFFFF"/>
                </a:highlight>
              </a:rPr>
              <a:t>24th Amendment (No Poll Tax, 1964)</a:t>
            </a:r>
            <a:endParaRPr sz="2200">
              <a:solidFill>
                <a:srgbClr val="292929"/>
              </a:solidFill>
              <a:highlight>
                <a:srgbClr val="FFFFFF"/>
              </a:highlight>
            </a:endParaRPr>
          </a:p>
          <a:p>
            <a:pPr indent="-368300" lvl="0" marL="914400" rtl="0" algn="l">
              <a:lnSpc>
                <a:spcPct val="138000"/>
              </a:lnSpc>
              <a:spcBef>
                <a:spcPts val="0"/>
              </a:spcBef>
              <a:spcAft>
                <a:spcPts val="0"/>
              </a:spcAft>
              <a:buClr>
                <a:srgbClr val="292929"/>
              </a:buClr>
              <a:buSzPts val="2200"/>
              <a:buChar char="●"/>
            </a:pPr>
            <a:r>
              <a:rPr lang="en-US" sz="2200">
                <a:solidFill>
                  <a:srgbClr val="292929"/>
                </a:solidFill>
                <a:highlight>
                  <a:srgbClr val="FFFFFF"/>
                </a:highlight>
              </a:rPr>
              <a:t>The Voting Rights Act of 1965</a:t>
            </a:r>
            <a:endParaRPr sz="2200">
              <a:solidFill>
                <a:srgbClr val="292929"/>
              </a:solidFill>
              <a:highlight>
                <a:srgbClr val="FFFFFF"/>
              </a:highlight>
            </a:endParaRPr>
          </a:p>
          <a:p>
            <a:pPr indent="-368300" lvl="0" marL="914400" rtl="0" algn="l">
              <a:lnSpc>
                <a:spcPct val="138000"/>
              </a:lnSpc>
              <a:spcBef>
                <a:spcPts val="0"/>
              </a:spcBef>
              <a:spcAft>
                <a:spcPts val="0"/>
              </a:spcAft>
              <a:buClr>
                <a:srgbClr val="292929"/>
              </a:buClr>
              <a:buSzPts val="2200"/>
              <a:buChar char="●"/>
            </a:pPr>
            <a:r>
              <a:rPr lang="en-US" sz="2200">
                <a:solidFill>
                  <a:srgbClr val="292929"/>
                </a:solidFill>
                <a:highlight>
                  <a:srgbClr val="FFFFFF"/>
                </a:highlight>
              </a:rPr>
              <a:t>Fair Housing Act of 1968</a:t>
            </a:r>
            <a:endParaRPr sz="2200">
              <a:solidFill>
                <a:srgbClr val="292929"/>
              </a:solidFill>
              <a:highlight>
                <a:srgbClr val="FFFFFF"/>
              </a:highlight>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