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Proxima Nov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roximaNova-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roximaNova-italic.fntdata"/><Relationship Id="rId6" Type="http://schemas.openxmlformats.org/officeDocument/2006/relationships/slide" Target="slides/slide2.xml"/><Relationship Id="rId18" Type="http://schemas.openxmlformats.org/officeDocument/2006/relationships/font" Target="fonts/ProximaNov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2054991134/in/album-72157660879342833/" TargetMode="External"/><Relationship Id="rId3" Type="http://schemas.openxmlformats.org/officeDocument/2006/relationships/hyperlink" Target="https://www.nasa.gov/content/katherine-johnson-biograph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28174426520/in/album-72157660879342833/" TargetMode="External"/><Relationship Id="rId3" Type="http://schemas.openxmlformats.org/officeDocument/2006/relationships/hyperlink" Target="https://www.britannica.com/biography/Jesse-Owens" TargetMode="External"/><Relationship Id="rId4" Type="http://schemas.openxmlformats.org/officeDocument/2006/relationships/hyperlink" Target="https://www.olympic.org/jesse-owen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0208433614/in/album-7215766087934283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2611466065/in/album-72157660879342833/" TargetMode="External"/><Relationship Id="rId3" Type="http://schemas.openxmlformats.org/officeDocument/2006/relationships/hyperlink" Target="https://www.whitehouse.gov/presidential-actions/presidential-proclamation-national-african-american-history-month-201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9545387455/in/album-72157660879342833/" TargetMode="External"/><Relationship Id="rId3" Type="http://schemas.openxmlformats.org/officeDocument/2006/relationships/hyperlink" Target="https://www.history.com/topics/black-history/black-history-month"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ndex.php?search=carter+g+woodson&amp;title=Special:Search&amp;go=Go&amp;searchToken=9xa8iexhlwedtwuab9s97ufk3#%2Fmedia%2FFile%3ACarter_G_Woodson_portrait.jpg" TargetMode="External"/><Relationship Id="rId3" Type="http://schemas.openxmlformats.org/officeDocument/2006/relationships/hyperlink" Target="https://www.history.com/topics/black-history/black-history-month"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1789197894/in/album-72157660879342833/" TargetMode="External"/><Relationship Id="rId3" Type="http://schemas.openxmlformats.org/officeDocument/2006/relationships/hyperlink" Target="https://www.history.com/topics/black-history/black-history-month"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2291428050/in/album-72157660879342833/"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Martin_Luther_King,_Jr.#/media/File:Martin-Luther-King-1964-leaning-on-a-lectern.jpg" TargetMode="External"/><Relationship Id="rId3" Type="http://schemas.openxmlformats.org/officeDocument/2006/relationships/hyperlink" Target="https://www.history.com/topics/black-history/martin-luther-king-j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24438722461/in/album-72157660879342833/" TargetMode="External"/><Relationship Id="rId3" Type="http://schemas.openxmlformats.org/officeDocument/2006/relationships/hyperlink" Target="https://www.history.com/topics/black-history/harriet-tubma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Category:Benjamin_Banneker#/media/File:Benjamin_banneker.jpg" TargetMode="External"/><Relationship Id="rId3" Type="http://schemas.openxmlformats.org/officeDocument/2006/relationships/hyperlink" Target="https://www.britannica.com/biography/Benjamin-Bannek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f42f187e2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4f42f187e2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Kath</a:t>
            </a:r>
            <a:r>
              <a:rPr lang="en" sz="1200">
                <a:solidFill>
                  <a:srgbClr val="000000"/>
                </a:solidFill>
                <a:latin typeface="Calibri"/>
                <a:ea typeface="Calibri"/>
                <a:cs typeface="Calibri"/>
                <a:sym typeface="Calibri"/>
              </a:rPr>
              <a:t>erine Johnson is most known for her work on the first successful NASA manned spaceflight. </a:t>
            </a:r>
            <a:endParaRPr sz="1200">
              <a:solidFill>
                <a:srgbClr val="000000"/>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solidFill>
                  <a:srgbClr val="000000"/>
                </a:solidFill>
                <a:latin typeface="Calibri"/>
                <a:ea typeface="Calibri"/>
                <a:cs typeface="Calibri"/>
                <a:sym typeface="Calibri"/>
              </a:rPr>
              <a:t>Katherine was one of the first African Americans to attend a racially integrated graduate school in West Virginia in 1939. </a:t>
            </a:r>
            <a:endParaRPr sz="1200">
              <a:solidFill>
                <a:srgbClr val="000000"/>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solidFill>
                  <a:srgbClr val="000000"/>
                </a:solidFill>
                <a:latin typeface="Calibri"/>
                <a:ea typeface="Calibri"/>
                <a:cs typeface="Calibri"/>
                <a:sym typeface="Calibri"/>
              </a:rPr>
              <a:t>Within 2 weeks of starting her job at </a:t>
            </a:r>
            <a:r>
              <a:rPr lang="en" sz="1200">
                <a:solidFill>
                  <a:srgbClr val="000000"/>
                </a:solidFill>
                <a:latin typeface="Calibri"/>
                <a:ea typeface="Calibri"/>
                <a:cs typeface="Calibri"/>
                <a:sym typeface="Calibri"/>
              </a:rPr>
              <a:t>National Advisory Committee for Aeronautics (the previous name for NASA), she was promoted to work on the Flights Research Division.</a:t>
            </a:r>
            <a:endParaRPr sz="1200">
              <a:solidFill>
                <a:srgbClr val="000000"/>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solidFill>
                  <a:srgbClr val="000000"/>
                </a:solidFill>
                <a:latin typeface="Calibri"/>
                <a:ea typeface="Calibri"/>
                <a:cs typeface="Calibri"/>
                <a:sym typeface="Calibri"/>
              </a:rPr>
              <a:t>Her work analyzing flight tests data and trajectories was important to the success of the first manned spaceflight in 1961.</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I</a:t>
            </a:r>
            <a:r>
              <a:rPr lang="en" sz="1200" u="sng">
                <a:solidFill>
                  <a:schemeClr val="hlink"/>
                </a:solidFill>
                <a:latin typeface="Calibri"/>
                <a:ea typeface="Calibri"/>
                <a:cs typeface="Calibri"/>
                <a:sym typeface="Calibri"/>
                <a:hlinkClick r:id="rId2"/>
              </a:rPr>
              <a:t>IP Flickr</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NASA. (2018). “Katherine Johnson Biography.” Retrieved from </a:t>
            </a:r>
            <a:r>
              <a:rPr lang="en" sz="1200" u="sng">
                <a:solidFill>
                  <a:schemeClr val="hlink"/>
                </a:solidFill>
                <a:latin typeface="Calibri"/>
                <a:ea typeface="Calibri"/>
                <a:cs typeface="Calibri"/>
                <a:sym typeface="Calibri"/>
                <a:hlinkClick r:id="rId3"/>
              </a:rPr>
              <a:t>https://www.nasa.gov/content/katherine-johnson-biography</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f42f187e2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4f42f187e2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Jesse Owens was an Olympian who broke 5 world records and earned 4 gold medals at the 1936 Olympics in Berlin, Germany.</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His success at the games was notable because it directly defied Adolf Hitler’s assertion in Nazi Germany that the white race was superior.</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Germans and Americans </a:t>
            </a:r>
            <a:r>
              <a:rPr lang="en" sz="1200">
                <a:latin typeface="Calibri"/>
                <a:ea typeface="Calibri"/>
                <a:cs typeface="Calibri"/>
                <a:sym typeface="Calibri"/>
              </a:rPr>
              <a:t>alike</a:t>
            </a:r>
            <a:r>
              <a:rPr lang="en" sz="1200">
                <a:latin typeface="Calibri"/>
                <a:ea typeface="Calibri"/>
                <a:cs typeface="Calibri"/>
                <a:sym typeface="Calibri"/>
              </a:rPr>
              <a:t> hailed Owens as a hero due to his outstanding performance at the Olympic Games.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Encyclopedia Britannica. (2019). “Jesse Owens.” Retrieved from </a:t>
            </a:r>
            <a:r>
              <a:rPr lang="en" sz="1200" u="sng">
                <a:solidFill>
                  <a:schemeClr val="hlink"/>
                </a:solidFill>
                <a:latin typeface="Calibri"/>
                <a:ea typeface="Calibri"/>
                <a:cs typeface="Calibri"/>
                <a:sym typeface="Calibri"/>
                <a:hlinkClick r:id="rId3"/>
              </a:rPr>
              <a:t>https://www.britannica.com/biography/Jesse-Owens</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Olympics Committee. (2019). “Jesse Owens.” Retrieved from </a:t>
            </a:r>
            <a:r>
              <a:rPr lang="en" sz="1200" u="sng">
                <a:solidFill>
                  <a:schemeClr val="hlink"/>
                </a:solidFill>
                <a:latin typeface="Calibri"/>
                <a:ea typeface="Calibri"/>
                <a:cs typeface="Calibri"/>
                <a:sym typeface="Calibri"/>
                <a:hlinkClick r:id="rId4"/>
              </a:rPr>
              <a:t>https://www.olympic.org/jesse-owens</a:t>
            </a:r>
            <a:r>
              <a:rPr lang="en"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f42f187e2_1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4f42f187e2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Image: </a:t>
            </a:r>
            <a:r>
              <a:rPr lang="en" sz="1200" u="sng">
                <a:solidFill>
                  <a:schemeClr val="hlink"/>
                </a:solidFill>
                <a:latin typeface="Calibri"/>
                <a:ea typeface="Calibri"/>
                <a:cs typeface="Calibri"/>
                <a:sym typeface="Calibri"/>
                <a:hlinkClick r:id="rId2"/>
              </a:rPr>
              <a:t>IIP Flickr</a:t>
            </a:r>
            <a:br>
              <a:rPr lang="en" sz="1200">
                <a:latin typeface="Calibri"/>
                <a:ea typeface="Calibri"/>
                <a:cs typeface="Calibri"/>
                <a:sym typeface="Calibri"/>
              </a:rPr>
            </a:b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Source:</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White House. (2019). “Presidential Proclamation on National African American History Month.” Retrieved from </a:t>
            </a:r>
            <a:r>
              <a:rPr lang="en" sz="1200" u="sng">
                <a:solidFill>
                  <a:schemeClr val="hlink"/>
                </a:solidFill>
                <a:latin typeface="Calibri"/>
                <a:ea typeface="Calibri"/>
                <a:cs typeface="Calibri"/>
                <a:sym typeface="Calibri"/>
                <a:hlinkClick r:id="rId3"/>
              </a:rPr>
              <a:t>https://www.whitehouse.gov/presidential-actions/presidential-proclamation-national-african-american-history-month-2019/</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f34d195a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4f34d195af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Black History Month--also known as African American History Month--is celebrated every February in the United States.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It offers a special time of reflection and recognition of the central role that African Americans have played in American history, culture, and society.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It is a also a time of reflection on the struggles and advancement of African Americans.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a:t>
            </a:r>
            <a:br>
              <a:rPr lang="en" sz="1200">
                <a:latin typeface="Calibri"/>
                <a:ea typeface="Calibri"/>
                <a:cs typeface="Calibri"/>
                <a:sym typeface="Calibri"/>
              </a:rPr>
            </a:b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Networks. (2018). “Black History Month.” Retrieved from </a:t>
            </a:r>
            <a:r>
              <a:rPr lang="en" sz="1200" u="sng">
                <a:solidFill>
                  <a:schemeClr val="hlink"/>
                </a:solidFill>
                <a:latin typeface="Calibri"/>
                <a:ea typeface="Calibri"/>
                <a:cs typeface="Calibri"/>
                <a:sym typeface="Calibri"/>
                <a:hlinkClick r:id="rId3"/>
              </a:rPr>
              <a:t>https://www.history.com/topics/black-history/black-history-month</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f42f187e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4f42f187e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Black History Month has its roots in “Negro History Week,” a commemorative week developed in 1926 by historian Carter G. Woodson.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The week was developed to celebrate the achievements of African Americans.</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This was created 50 years after the passing of the 13th Amendment of the U.S. Constitution, which ended slavery in the United States.</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In 1976, President Gerald Ford recognized the first National Black History Month, </a:t>
            </a:r>
            <a:r>
              <a:rPr lang="en" sz="1200">
                <a:solidFill>
                  <a:srgbClr val="181818"/>
                </a:solidFill>
                <a:highlight>
                  <a:srgbClr val="FFFFFF"/>
                </a:highlight>
                <a:latin typeface="Calibri"/>
                <a:ea typeface="Calibri"/>
                <a:cs typeface="Calibri"/>
                <a:sym typeface="Calibri"/>
              </a:rPr>
              <a:t>calling upon the public to “seize the opportunity to honor the too-often neglected accomplishments of black Americans in every area of endeavor throughout our history.”</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Wikimedia Commons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Networks. (2018). “Black History Month.” Retrieved from </a:t>
            </a:r>
            <a:r>
              <a:rPr lang="en" sz="1200" u="sng">
                <a:solidFill>
                  <a:schemeClr val="hlink"/>
                </a:solidFill>
                <a:latin typeface="Calibri"/>
                <a:ea typeface="Calibri"/>
                <a:cs typeface="Calibri"/>
                <a:sym typeface="Calibri"/>
                <a:hlinkClick r:id="rId3"/>
              </a:rPr>
              <a:t>https://www.history.com/topics/black-history/black-history-month</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f42f187e2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4f42f187e2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Many U.S. institutions (like museums and governments) offer special exhibits and activities displaying the lives of prominent and notable African Americans that highlight their contributions to American history as well as their global impacts.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U.S. businesses (like cinemas and movies theatres) may screen films and television shows highlighting famous African American actors, actresses, and other artists.</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U.S. schools and universities often teach students about prominent African Americans in history and the impact of their achievements on American culture.</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Networks. (2018). “Black History Month.” Retrieved from </a:t>
            </a:r>
            <a:r>
              <a:rPr lang="en" sz="1200" u="sng">
                <a:solidFill>
                  <a:schemeClr val="hlink"/>
                </a:solidFill>
                <a:latin typeface="Calibri"/>
                <a:ea typeface="Calibri"/>
                <a:cs typeface="Calibri"/>
                <a:sym typeface="Calibri"/>
                <a:hlinkClick r:id="rId3"/>
              </a:rPr>
              <a:t>https://www.history.com/topics/black-history/black-history-month</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 Album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f42f187e2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4f42f187e2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Black History Month celebrates the lives and legacy of African Americans and their contributions to American history and culture.</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Reverend Dr. Martin Luther King, Jr. is one of the leading figures of the Civil Rights Movement during the 1950s and 1960s.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He was an advocate for non-violent struggle to gain racial equality, most notably during the Montgomery Bus Boycott (a campaign focused on desegregating bus seating, since African Americans were forced to sit in the back), non-violent protests (for which he was arrested multiple times), and leading the March on Washington, attended by nearly 300,000 people.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Dr. King’s “I Have a Dream Speech” is one of the most famous speeches in American history. He called for peace, equality while fighting injustice.</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Wikimedia Commons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Networks. (2018). “Martin Luther King, Jr.” Retrieved from </a:t>
            </a:r>
            <a:r>
              <a:rPr lang="en" sz="1200" u="sng">
                <a:solidFill>
                  <a:schemeClr val="hlink"/>
                </a:solidFill>
                <a:latin typeface="Calibri"/>
                <a:ea typeface="Calibri"/>
                <a:cs typeface="Calibri"/>
                <a:sym typeface="Calibri"/>
                <a:hlinkClick r:id="rId3"/>
              </a:rPr>
              <a:t>https://www.history.com/topics/black-history/martin-luther-king-jr</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f42f187e2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4f42f187e2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Harriet Tubman was a “conductor” on the Underground Railroad, a network of secret routes and safe houses used by African-American slaves escaping to freedom from the American South.</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She escaped from slavery using the network of the Underground Railroad, traveling nearly 90 miles to freedom.</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Using her own experience, she returned and helped nearly 70 slaves reach freedom in northern states in the U.S..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During the U.S. Civil War, she also worked with U.S. troops providing intelligence and treated sick and wounded soldiers.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Networks. (2019). “Harriet Tubman.” Retrieved from </a:t>
            </a:r>
            <a:r>
              <a:rPr lang="en" sz="1200" u="sng">
                <a:solidFill>
                  <a:schemeClr val="hlink"/>
                </a:solidFill>
                <a:latin typeface="Calibri"/>
                <a:ea typeface="Calibri"/>
                <a:cs typeface="Calibri"/>
                <a:sym typeface="Calibri"/>
                <a:hlinkClick r:id="rId3"/>
              </a:rPr>
              <a:t>https://www.history.com/topics/black-history/harriet-tubman</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f42f187e2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4f42f187e2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Benjamin Banneker was an astronomist, mathematician, and urban planner during the 18th century.</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Benjamin was born a free man in Maryland and mostly self-educated.</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His interest in math and geography led him to work on planning and developing towns and cities, most notably the U.S. capital, Washington, DC.</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His mathematical calculations accurately predicted eclipses and agricultural seasons. He put his information in almanacs, which were very successful with farmers.</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He was also an abolitionist--calling for the end of slavery--which he often wrote to then-Secretary of State Thomas Jefferson about.</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Wikimedia Commons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Encyclopedia </a:t>
            </a:r>
            <a:r>
              <a:rPr lang="en" sz="1200">
                <a:latin typeface="Calibri"/>
                <a:ea typeface="Calibri"/>
                <a:cs typeface="Calibri"/>
                <a:sym typeface="Calibri"/>
              </a:rPr>
              <a:t>Britannica</a:t>
            </a:r>
            <a:r>
              <a:rPr lang="en" sz="1200">
                <a:latin typeface="Calibri"/>
                <a:ea typeface="Calibri"/>
                <a:cs typeface="Calibri"/>
                <a:sym typeface="Calibri"/>
              </a:rPr>
              <a:t>. (2019). “Benjamin Banneker.” Retrieved from </a:t>
            </a:r>
            <a:r>
              <a:rPr lang="en" sz="1200" u="sng">
                <a:solidFill>
                  <a:schemeClr val="hlink"/>
                </a:solidFill>
                <a:latin typeface="Calibri"/>
                <a:ea typeface="Calibri"/>
                <a:cs typeface="Calibri"/>
                <a:sym typeface="Calibri"/>
                <a:hlinkClick r:id="rId3"/>
              </a:rPr>
              <a:t>https://www.britannica.com/biography/Benjamin-Banneker</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Branded Intro Slide" type="title">
  <p:cSld name="TITLE">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ph type="title"/>
          </p:nvPr>
        </p:nvSpPr>
        <p:spPr>
          <a:xfrm>
            <a:off x="282200" y="2221296"/>
            <a:ext cx="8127900" cy="2267099"/>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7182E"/>
              </a:buClr>
              <a:buSzPts val="1400"/>
              <a:buFont typeface="Proxima Nova"/>
              <a:buNone/>
              <a:defRPr b="1" i="0" sz="7200" u="none" cap="none" strike="noStrike">
                <a:solidFill>
                  <a:srgbClr val="07182E"/>
                </a:solidFill>
                <a:latin typeface="Proxima Nova"/>
                <a:ea typeface="Proxima Nova"/>
                <a:cs typeface="Proxima Nova"/>
                <a:sym typeface="Proxima Nova"/>
              </a:defRPr>
            </a:lvl1pPr>
            <a:lvl2pPr indent="0" lvl="1" rtl="0">
              <a:spcBef>
                <a:spcPts val="0"/>
              </a:spcBef>
              <a:spcAft>
                <a:spcPts val="0"/>
              </a:spcAft>
              <a:buClr>
                <a:srgbClr val="EB3E25"/>
              </a:buClr>
              <a:buSzPts val="1400"/>
              <a:buFont typeface="Arial"/>
              <a:buNone/>
              <a:defRPr sz="9600">
                <a:solidFill>
                  <a:srgbClr val="EB3E25"/>
                </a:solidFill>
              </a:defRPr>
            </a:lvl2pPr>
            <a:lvl3pPr indent="0" lvl="2" rtl="0">
              <a:spcBef>
                <a:spcPts val="0"/>
              </a:spcBef>
              <a:spcAft>
                <a:spcPts val="0"/>
              </a:spcAft>
              <a:buClr>
                <a:srgbClr val="EB3E25"/>
              </a:buClr>
              <a:buSzPts val="1400"/>
              <a:buFont typeface="Arial"/>
              <a:buNone/>
              <a:defRPr sz="9600">
                <a:solidFill>
                  <a:srgbClr val="EB3E25"/>
                </a:solidFill>
              </a:defRPr>
            </a:lvl3pPr>
            <a:lvl4pPr indent="0" lvl="3" rtl="0">
              <a:spcBef>
                <a:spcPts val="0"/>
              </a:spcBef>
              <a:spcAft>
                <a:spcPts val="0"/>
              </a:spcAft>
              <a:buClr>
                <a:srgbClr val="EB3E25"/>
              </a:buClr>
              <a:buSzPts val="1400"/>
              <a:buFont typeface="Arial"/>
              <a:buNone/>
              <a:defRPr sz="9600">
                <a:solidFill>
                  <a:srgbClr val="EB3E25"/>
                </a:solidFill>
              </a:defRPr>
            </a:lvl4pPr>
            <a:lvl5pPr indent="0" lvl="4" rtl="0">
              <a:spcBef>
                <a:spcPts val="0"/>
              </a:spcBef>
              <a:spcAft>
                <a:spcPts val="0"/>
              </a:spcAft>
              <a:buClr>
                <a:srgbClr val="EB3E25"/>
              </a:buClr>
              <a:buSzPts val="1400"/>
              <a:buFont typeface="Arial"/>
              <a:buNone/>
              <a:defRPr sz="9600">
                <a:solidFill>
                  <a:srgbClr val="EB3E25"/>
                </a:solidFill>
              </a:defRPr>
            </a:lvl5pPr>
            <a:lvl6pPr indent="0" lvl="5" rtl="0">
              <a:spcBef>
                <a:spcPts val="0"/>
              </a:spcBef>
              <a:spcAft>
                <a:spcPts val="0"/>
              </a:spcAft>
              <a:buClr>
                <a:srgbClr val="EB3E25"/>
              </a:buClr>
              <a:buSzPts val="1400"/>
              <a:buFont typeface="Arial"/>
              <a:buNone/>
              <a:defRPr sz="9600">
                <a:solidFill>
                  <a:srgbClr val="EB3E25"/>
                </a:solidFill>
              </a:defRPr>
            </a:lvl6pPr>
            <a:lvl7pPr indent="0" lvl="6" rtl="0">
              <a:spcBef>
                <a:spcPts val="0"/>
              </a:spcBef>
              <a:spcAft>
                <a:spcPts val="0"/>
              </a:spcAft>
              <a:buClr>
                <a:srgbClr val="EB3E25"/>
              </a:buClr>
              <a:buSzPts val="1400"/>
              <a:buFont typeface="Arial"/>
              <a:buNone/>
              <a:defRPr sz="9600">
                <a:solidFill>
                  <a:srgbClr val="EB3E25"/>
                </a:solidFill>
              </a:defRPr>
            </a:lvl7pPr>
            <a:lvl8pPr indent="0" lvl="7" rtl="0">
              <a:spcBef>
                <a:spcPts val="0"/>
              </a:spcBef>
              <a:spcAft>
                <a:spcPts val="0"/>
              </a:spcAft>
              <a:buClr>
                <a:srgbClr val="EB3E25"/>
              </a:buClr>
              <a:buSzPts val="1400"/>
              <a:buFont typeface="Arial"/>
              <a:buNone/>
              <a:defRPr sz="9600">
                <a:solidFill>
                  <a:srgbClr val="EB3E25"/>
                </a:solidFill>
              </a:defRPr>
            </a:lvl8pPr>
            <a:lvl9pPr indent="0" lvl="8">
              <a:spcBef>
                <a:spcPts val="0"/>
              </a:spcBef>
              <a:spcAft>
                <a:spcPts val="0"/>
              </a:spcAft>
              <a:buClr>
                <a:srgbClr val="EB3E25"/>
              </a:buClr>
              <a:buSzPts val="1400"/>
              <a:buFont typeface="Arial"/>
              <a:buNone/>
              <a:defRPr sz="9600">
                <a:solidFill>
                  <a:srgbClr val="EB3E25"/>
                </a:solidFill>
              </a:defRPr>
            </a:lvl9pPr>
          </a:lstStyle>
          <a:p/>
        </p:txBody>
      </p:sp>
      <p:sp>
        <p:nvSpPr>
          <p:cNvPr id="8" name="Google Shape;8;p2"/>
          <p:cNvSpPr txBox="1"/>
          <p:nvPr/>
        </p:nvSpPr>
        <p:spPr>
          <a:xfrm>
            <a:off x="282200" y="4450062"/>
            <a:ext cx="6139800" cy="4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Cambria"/>
              <a:buNone/>
            </a:pPr>
            <a:r>
              <a:rPr b="0" i="0" lang="en" sz="1600" u="none" cap="none" strike="noStrike">
                <a:solidFill>
                  <a:srgbClr val="EB3E25"/>
                </a:solidFill>
                <a:latin typeface="Cambria"/>
                <a:ea typeface="Cambria"/>
                <a:cs typeface="Cambria"/>
                <a:sym typeface="Cambria"/>
              </a:rPr>
              <a:t>Bureau of International Information Programs</a:t>
            </a:r>
            <a:br>
              <a:rPr b="0" i="0" lang="en" sz="1600" u="none" cap="none" strike="noStrike">
                <a:solidFill>
                  <a:srgbClr val="EB3E25"/>
                </a:solidFill>
                <a:latin typeface="Cambria"/>
                <a:ea typeface="Cambria"/>
                <a:cs typeface="Cambria"/>
                <a:sym typeface="Cambria"/>
              </a:rPr>
            </a:br>
            <a:endParaRPr b="0" i="0" sz="1600" u="none" cap="none" strike="noStrike">
              <a:solidFill>
                <a:srgbClr val="EB3E25"/>
              </a:solidFill>
              <a:latin typeface="Cambria"/>
              <a:ea typeface="Cambria"/>
              <a:cs typeface="Cambria"/>
              <a:sym typeface="Cambria"/>
            </a:endParaRPr>
          </a:p>
        </p:txBody>
      </p:sp>
      <p:pic>
        <p:nvPicPr>
          <p:cNvPr id="9" name="Google Shape;9;p2"/>
          <p:cNvPicPr preferRelativeResize="0"/>
          <p:nvPr/>
        </p:nvPicPr>
        <p:blipFill rotWithShape="1">
          <a:blip r:embed="rId2">
            <a:alphaModFix/>
          </a:blip>
          <a:srcRect b="0" l="0" r="0" t="0"/>
          <a:stretch/>
        </p:blipFill>
        <p:spPr>
          <a:xfrm>
            <a:off x="358524" y="321049"/>
            <a:ext cx="739449" cy="7009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ection Title Page ">
  <p:cSld name="Sub-Section Title Page ">
    <p:spTree>
      <p:nvGrpSpPr>
        <p:cNvPr id="39" name="Shape 39"/>
        <p:cNvGrpSpPr/>
        <p:nvPr/>
      </p:nvGrpSpPr>
      <p:grpSpPr>
        <a:xfrm>
          <a:off x="0" y="0"/>
          <a:ext cx="0" cy="0"/>
          <a:chOff x="0" y="0"/>
          <a:chExt cx="0" cy="0"/>
        </a:xfrm>
      </p:grpSpPr>
      <p:sp>
        <p:nvSpPr>
          <p:cNvPr id="40" name="Google Shape;40;p11"/>
          <p:cNvSpPr/>
          <p:nvPr/>
        </p:nvSpPr>
        <p:spPr>
          <a:xfrm>
            <a:off x="403650" y="244950"/>
            <a:ext cx="8336699" cy="46536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1"/>
          <p:cNvSpPr txBox="1"/>
          <p:nvPr>
            <p:ph type="title"/>
          </p:nvPr>
        </p:nvSpPr>
        <p:spPr>
          <a:xfrm>
            <a:off x="827550" y="1498915"/>
            <a:ext cx="7488899" cy="14702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2pPr>
            <a:lvl3pPr indent="0" lvl="2"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3pPr>
            <a:lvl4pPr indent="0" lvl="3"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4pPr>
            <a:lvl5pPr indent="0" lvl="4"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5pPr>
            <a:lvl6pPr indent="0" lvl="5"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6pPr>
            <a:lvl7pPr indent="0" lvl="6"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7pPr>
            <a:lvl8pPr indent="0" lvl="7"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8pPr>
            <a:lvl9pPr indent="0" lvl="8"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9pPr>
          </a:lstStyle>
          <a:p/>
        </p:txBody>
      </p:sp>
      <p:sp>
        <p:nvSpPr>
          <p:cNvPr id="42" name="Google Shape;42;p11"/>
          <p:cNvSpPr txBox="1"/>
          <p:nvPr>
            <p:ph idx="1" type="subTitle"/>
          </p:nvPr>
        </p:nvSpPr>
        <p:spPr>
          <a:xfrm>
            <a:off x="2413350" y="2853275"/>
            <a:ext cx="4317300" cy="70439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Cambria"/>
              <a:buNone/>
              <a:defRPr b="0" i="0" sz="1800" u="none" cap="none" strike="noStrike">
                <a:solidFill>
                  <a:srgbClr val="FFFFFF"/>
                </a:solidFill>
                <a:latin typeface="Cambria"/>
                <a:ea typeface="Cambria"/>
                <a:cs typeface="Cambria"/>
                <a:sym typeface="Cambria"/>
              </a:defRPr>
            </a:lvl1pPr>
            <a:lvl2pPr indent="0" lvl="1" marL="457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2pPr>
            <a:lvl3pPr indent="0" lvl="2" marL="914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3pPr>
            <a:lvl4pPr indent="0" lvl="3" marL="1371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4pPr>
            <a:lvl5pPr indent="0" lvl="4" marL="18288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5pPr>
            <a:lvl6pPr indent="0" lvl="5" marL="22860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6pPr>
            <a:lvl7pPr indent="0" lvl="6" marL="2743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7pPr>
            <a:lvl8pPr indent="0" lvl="7" marL="3200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8pPr>
            <a:lvl9pPr indent="0" lvl="8" marL="3657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9pPr>
          </a:lstStyle>
          <a:p/>
        </p:txBody>
      </p:sp>
      <p:sp>
        <p:nvSpPr>
          <p:cNvPr id="43" name="Google Shape;43;p11"/>
          <p:cNvSpPr txBox="1"/>
          <p:nvPr/>
        </p:nvSpPr>
        <p:spPr>
          <a:xfrm>
            <a:off x="1880700" y="4484500"/>
            <a:ext cx="5382599"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44" name="Google Shape;44;p11"/>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Presentation Master 2 1">
  <p:cSld name="IIP Presentation Master 2 1">
    <p:spTree>
      <p:nvGrpSpPr>
        <p:cNvPr id="45" name="Shape 45"/>
        <p:cNvGrpSpPr/>
        <p:nvPr/>
      </p:nvGrpSpPr>
      <p:grpSpPr>
        <a:xfrm>
          <a:off x="0" y="0"/>
          <a:ext cx="0" cy="0"/>
          <a:chOff x="0" y="0"/>
          <a:chExt cx="0" cy="0"/>
        </a:xfrm>
      </p:grpSpPr>
      <p:sp>
        <p:nvSpPr>
          <p:cNvPr id="46" name="Google Shape;46;p12"/>
          <p:cNvSpPr txBox="1"/>
          <p:nvPr>
            <p:ph idx="1" type="subTitle"/>
          </p:nvPr>
        </p:nvSpPr>
        <p:spPr>
          <a:xfrm>
            <a:off x="243750" y="172975"/>
            <a:ext cx="71478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12"/>
          <p:cNvSpPr txBox="1"/>
          <p:nvPr>
            <p:ph idx="2"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48" name="Google Shape;48;p12"/>
          <p:cNvSpPr txBox="1"/>
          <p:nvPr>
            <p:ph idx="3" type="body"/>
          </p:nvPr>
        </p:nvSpPr>
        <p:spPr>
          <a:xfrm>
            <a:off x="5190875" y="1334400"/>
            <a:ext cx="1473899" cy="3123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49" name="Google Shape;49;p12"/>
          <p:cNvSpPr txBox="1"/>
          <p:nvPr>
            <p:ph idx="4" type="body"/>
          </p:nvPr>
        </p:nvSpPr>
        <p:spPr>
          <a:xfrm>
            <a:off x="6851000" y="1334400"/>
            <a:ext cx="1473899" cy="3123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2">
  <p:cSld name="Inner Page 2">
    <p:spTree>
      <p:nvGrpSpPr>
        <p:cNvPr id="50" name="Shape 50"/>
        <p:cNvGrpSpPr/>
        <p:nvPr/>
      </p:nvGrpSpPr>
      <p:grpSpPr>
        <a:xfrm>
          <a:off x="0" y="0"/>
          <a:ext cx="0" cy="0"/>
          <a:chOff x="0" y="0"/>
          <a:chExt cx="0" cy="0"/>
        </a:xfrm>
      </p:grpSpPr>
      <p:sp>
        <p:nvSpPr>
          <p:cNvPr id="51" name="Google Shape;51;p13"/>
          <p:cNvSpPr txBox="1"/>
          <p:nvPr>
            <p:ph idx="1"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52" name="Google Shape;52;p13"/>
          <p:cNvSpPr txBox="1"/>
          <p:nvPr>
            <p:ph idx="2" type="body"/>
          </p:nvPr>
        </p:nvSpPr>
        <p:spPr>
          <a:xfrm>
            <a:off x="4899375"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53" name="Google Shape;53;p13"/>
          <p:cNvSpPr txBox="1"/>
          <p:nvPr>
            <p:ph idx="3" type="subTitle"/>
          </p:nvPr>
        </p:nvSpPr>
        <p:spPr>
          <a:xfrm>
            <a:off x="243750" y="172975"/>
            <a:ext cx="73095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anded Closing Slide">
  <p:cSld name="Branded Closing Slide">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358524" y="321049"/>
            <a:ext cx="739449" cy="700974"/>
          </a:xfrm>
          <a:prstGeom prst="rect">
            <a:avLst/>
          </a:prstGeom>
          <a:noFill/>
          <a:ln>
            <a:noFill/>
          </a:ln>
        </p:spPr>
      </p:pic>
      <p:sp>
        <p:nvSpPr>
          <p:cNvPr id="56" name="Google Shape;56;p14"/>
          <p:cNvSpPr txBox="1"/>
          <p:nvPr>
            <p:ph type="title"/>
          </p:nvPr>
        </p:nvSpPr>
        <p:spPr>
          <a:xfrm>
            <a:off x="282200" y="2221296"/>
            <a:ext cx="8127900" cy="2267099"/>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7182E"/>
              </a:buClr>
              <a:buSzPts val="1400"/>
              <a:buFont typeface="Proxima Nova"/>
              <a:buNone/>
              <a:defRPr b="1" i="0" sz="7200" u="none" cap="none" strike="noStrike">
                <a:solidFill>
                  <a:srgbClr val="07182E"/>
                </a:solidFill>
                <a:latin typeface="Proxima Nova"/>
                <a:ea typeface="Proxima Nova"/>
                <a:cs typeface="Proxima Nova"/>
                <a:sym typeface="Proxima Nova"/>
              </a:defRPr>
            </a:lvl1pPr>
            <a:lvl2pPr indent="0" lvl="1" rtl="0">
              <a:spcBef>
                <a:spcPts val="0"/>
              </a:spcBef>
              <a:spcAft>
                <a:spcPts val="0"/>
              </a:spcAft>
              <a:buClr>
                <a:srgbClr val="EB3E25"/>
              </a:buClr>
              <a:buSzPts val="1400"/>
              <a:buFont typeface="Arial"/>
              <a:buNone/>
              <a:defRPr sz="9600">
                <a:solidFill>
                  <a:srgbClr val="EB3E25"/>
                </a:solidFill>
              </a:defRPr>
            </a:lvl2pPr>
            <a:lvl3pPr indent="0" lvl="2" rtl="0">
              <a:spcBef>
                <a:spcPts val="0"/>
              </a:spcBef>
              <a:spcAft>
                <a:spcPts val="0"/>
              </a:spcAft>
              <a:buClr>
                <a:srgbClr val="EB3E25"/>
              </a:buClr>
              <a:buSzPts val="1400"/>
              <a:buFont typeface="Arial"/>
              <a:buNone/>
              <a:defRPr sz="9600">
                <a:solidFill>
                  <a:srgbClr val="EB3E25"/>
                </a:solidFill>
              </a:defRPr>
            </a:lvl3pPr>
            <a:lvl4pPr indent="0" lvl="3" rtl="0">
              <a:spcBef>
                <a:spcPts val="0"/>
              </a:spcBef>
              <a:spcAft>
                <a:spcPts val="0"/>
              </a:spcAft>
              <a:buClr>
                <a:srgbClr val="EB3E25"/>
              </a:buClr>
              <a:buSzPts val="1400"/>
              <a:buFont typeface="Arial"/>
              <a:buNone/>
              <a:defRPr sz="9600">
                <a:solidFill>
                  <a:srgbClr val="EB3E25"/>
                </a:solidFill>
              </a:defRPr>
            </a:lvl4pPr>
            <a:lvl5pPr indent="0" lvl="4" rtl="0">
              <a:spcBef>
                <a:spcPts val="0"/>
              </a:spcBef>
              <a:spcAft>
                <a:spcPts val="0"/>
              </a:spcAft>
              <a:buClr>
                <a:srgbClr val="EB3E25"/>
              </a:buClr>
              <a:buSzPts val="1400"/>
              <a:buFont typeface="Arial"/>
              <a:buNone/>
              <a:defRPr sz="9600">
                <a:solidFill>
                  <a:srgbClr val="EB3E25"/>
                </a:solidFill>
              </a:defRPr>
            </a:lvl5pPr>
            <a:lvl6pPr indent="0" lvl="5" rtl="0">
              <a:spcBef>
                <a:spcPts val="0"/>
              </a:spcBef>
              <a:spcAft>
                <a:spcPts val="0"/>
              </a:spcAft>
              <a:buClr>
                <a:srgbClr val="EB3E25"/>
              </a:buClr>
              <a:buSzPts val="1400"/>
              <a:buFont typeface="Arial"/>
              <a:buNone/>
              <a:defRPr sz="9600">
                <a:solidFill>
                  <a:srgbClr val="EB3E25"/>
                </a:solidFill>
              </a:defRPr>
            </a:lvl6pPr>
            <a:lvl7pPr indent="0" lvl="6" rtl="0">
              <a:spcBef>
                <a:spcPts val="0"/>
              </a:spcBef>
              <a:spcAft>
                <a:spcPts val="0"/>
              </a:spcAft>
              <a:buClr>
                <a:srgbClr val="EB3E25"/>
              </a:buClr>
              <a:buSzPts val="1400"/>
              <a:buFont typeface="Arial"/>
              <a:buNone/>
              <a:defRPr sz="9600">
                <a:solidFill>
                  <a:srgbClr val="EB3E25"/>
                </a:solidFill>
              </a:defRPr>
            </a:lvl7pPr>
            <a:lvl8pPr indent="0" lvl="7" rtl="0">
              <a:spcBef>
                <a:spcPts val="0"/>
              </a:spcBef>
              <a:spcAft>
                <a:spcPts val="0"/>
              </a:spcAft>
              <a:buClr>
                <a:srgbClr val="EB3E25"/>
              </a:buClr>
              <a:buSzPts val="1400"/>
              <a:buFont typeface="Arial"/>
              <a:buNone/>
              <a:defRPr sz="9600">
                <a:solidFill>
                  <a:srgbClr val="EB3E25"/>
                </a:solidFill>
              </a:defRPr>
            </a:lvl8pPr>
            <a:lvl9pPr indent="0" lvl="8" rtl="0">
              <a:spcBef>
                <a:spcPts val="0"/>
              </a:spcBef>
              <a:spcAft>
                <a:spcPts val="0"/>
              </a:spcAft>
              <a:buClr>
                <a:srgbClr val="EB3E25"/>
              </a:buClr>
              <a:buSzPts val="1400"/>
              <a:buFont typeface="Arial"/>
              <a:buNone/>
              <a:defRPr sz="9600">
                <a:solidFill>
                  <a:srgbClr val="EB3E25"/>
                </a:solidFill>
              </a:defRPr>
            </a:lvl9pPr>
          </a:lstStyle>
          <a:p/>
        </p:txBody>
      </p:sp>
      <p:sp>
        <p:nvSpPr>
          <p:cNvPr id="57" name="Google Shape;57;p14"/>
          <p:cNvSpPr txBox="1"/>
          <p:nvPr/>
        </p:nvSpPr>
        <p:spPr>
          <a:xfrm>
            <a:off x="282200" y="4450062"/>
            <a:ext cx="6139800" cy="4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Cambria"/>
              <a:buNone/>
            </a:pPr>
            <a:r>
              <a:rPr b="0" i="0" lang="en" sz="1600" u="none" cap="none" strike="noStrike">
                <a:solidFill>
                  <a:srgbClr val="EB3E25"/>
                </a:solidFill>
                <a:latin typeface="Cambria"/>
                <a:ea typeface="Cambria"/>
                <a:cs typeface="Cambria"/>
                <a:sym typeface="Cambria"/>
              </a:rPr>
              <a:t>Bureau of International Information Programs</a:t>
            </a:r>
            <a:br>
              <a:rPr b="0" i="0" lang="en" sz="1600" u="none" cap="none" strike="noStrike">
                <a:solidFill>
                  <a:srgbClr val="EB3E25"/>
                </a:solidFill>
                <a:latin typeface="Cambria"/>
                <a:ea typeface="Cambria"/>
                <a:cs typeface="Cambria"/>
                <a:sym typeface="Cambria"/>
              </a:rPr>
            </a:br>
            <a:endParaRPr b="0" i="0" sz="1600" u="none" cap="none" strike="noStrike">
              <a:solidFill>
                <a:srgbClr val="EB3E25"/>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type="tx">
  <p:cSld name="TITLE_AND_BODY">
    <p:spTree>
      <p:nvGrpSpPr>
        <p:cNvPr id="10" name="Shape 10"/>
        <p:cNvGrpSpPr/>
        <p:nvPr/>
      </p:nvGrpSpPr>
      <p:grpSpPr>
        <a:xfrm>
          <a:off x="0" y="0"/>
          <a:ext cx="0" cy="0"/>
          <a:chOff x="0" y="0"/>
          <a:chExt cx="0" cy="0"/>
        </a:xfrm>
      </p:grpSpPr>
      <p:sp>
        <p:nvSpPr>
          <p:cNvPr id="11" name="Google Shape;11;p3"/>
          <p:cNvSpPr txBox="1"/>
          <p:nvPr>
            <p:ph type="title"/>
          </p:nvPr>
        </p:nvSpPr>
        <p:spPr>
          <a:xfrm>
            <a:off x="622412" y="2559600"/>
            <a:ext cx="7162799" cy="2275200"/>
          </a:xfrm>
          <a:prstGeom prst="rect">
            <a:avLst/>
          </a:prstGeom>
          <a:noFill/>
          <a:ln>
            <a:noFill/>
          </a:ln>
        </p:spPr>
        <p:txBody>
          <a:bodyPr anchorCtr="0" anchor="b" bIns="91425" lIns="91425" spcFirstLastPara="1" rIns="91425" wrap="square" tIns="91425"/>
          <a:lstStyle>
            <a:lvl1pPr indent="0" lvl="0" marL="0" marR="0" rtl="0" algn="l">
              <a:lnSpc>
                <a:spcPct val="115000"/>
              </a:lnSpc>
              <a:spcBef>
                <a:spcPts val="0"/>
              </a:spcBef>
              <a:spcAft>
                <a:spcPts val="0"/>
              </a:spcAft>
              <a:buClr>
                <a:srgbClr val="EB3E25"/>
              </a:buClr>
              <a:buSzPts val="1400"/>
              <a:buFont typeface="Proxima Nova"/>
              <a:buNone/>
              <a:defRPr b="1" i="0" sz="3600" u="none" cap="none" strike="noStrike">
                <a:solidFill>
                  <a:srgbClr val="EB3E25"/>
                </a:solidFill>
                <a:latin typeface="Proxima Nova"/>
                <a:ea typeface="Proxima Nova"/>
                <a:cs typeface="Proxima Nova"/>
                <a:sym typeface="Proxima Nova"/>
              </a:defRPr>
            </a:lvl1pPr>
            <a:lvl2pPr indent="0" lvl="1"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2pPr>
            <a:lvl3pPr indent="0" lvl="2"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3pPr>
            <a:lvl4pPr indent="0" lvl="3"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4pPr>
            <a:lvl5pPr indent="0" lvl="4"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5pPr>
            <a:lvl6pPr indent="0" lvl="5"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6pPr>
            <a:lvl7pPr indent="0" lvl="6"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7pPr>
            <a:lvl8pPr indent="0" lvl="7"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8pPr>
            <a:lvl9pPr indent="0" lvl="8"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age" type="twoColTx">
  <p:cSld name="TITLE_AND_TWO_COLUMNS">
    <p:spTree>
      <p:nvGrpSpPr>
        <p:cNvPr id="12" name="Shape 12"/>
        <p:cNvGrpSpPr/>
        <p:nvPr/>
      </p:nvGrpSpPr>
      <p:grpSpPr>
        <a:xfrm>
          <a:off x="0" y="0"/>
          <a:ext cx="0" cy="0"/>
          <a:chOff x="0" y="0"/>
          <a:chExt cx="0" cy="0"/>
        </a:xfrm>
      </p:grpSpPr>
      <p:sp>
        <p:nvSpPr>
          <p:cNvPr id="13" name="Google Shape;13;p4"/>
          <p:cNvSpPr/>
          <p:nvPr/>
        </p:nvSpPr>
        <p:spPr>
          <a:xfrm>
            <a:off x="403650" y="244950"/>
            <a:ext cx="8336699" cy="4653600"/>
          </a:xfrm>
          <a:prstGeom prst="rect">
            <a:avLst/>
          </a:prstGeom>
          <a:solidFill>
            <a:srgbClr val="EB3E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
          <p:cNvSpPr txBox="1"/>
          <p:nvPr>
            <p:ph type="title"/>
          </p:nvPr>
        </p:nvSpPr>
        <p:spPr>
          <a:xfrm>
            <a:off x="827550" y="1498915"/>
            <a:ext cx="7488899" cy="14702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2pPr>
            <a:lvl3pPr indent="0" lvl="2"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3pPr>
            <a:lvl4pPr indent="0" lvl="3"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4pPr>
            <a:lvl5pPr indent="0" lvl="4"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5pPr>
            <a:lvl6pPr indent="0" lvl="5"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6pPr>
            <a:lvl7pPr indent="0" lvl="6"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7pPr>
            <a:lvl8pPr indent="0" lvl="7"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8pPr>
            <a:lvl9pPr indent="0" lvl="8"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9pPr>
          </a:lstStyle>
          <a:p/>
        </p:txBody>
      </p:sp>
      <p:sp>
        <p:nvSpPr>
          <p:cNvPr id="15" name="Google Shape;15;p4"/>
          <p:cNvSpPr txBox="1"/>
          <p:nvPr>
            <p:ph idx="1" type="subTitle"/>
          </p:nvPr>
        </p:nvSpPr>
        <p:spPr>
          <a:xfrm>
            <a:off x="2417050" y="2853275"/>
            <a:ext cx="4397400" cy="70439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Cambria"/>
              <a:buNone/>
              <a:defRPr b="0" i="0" sz="1800" u="none" cap="none" strike="noStrike">
                <a:solidFill>
                  <a:srgbClr val="FFFFFF"/>
                </a:solidFill>
                <a:latin typeface="Cambria"/>
                <a:ea typeface="Cambria"/>
                <a:cs typeface="Cambria"/>
                <a:sym typeface="Cambria"/>
              </a:defRPr>
            </a:lvl1pPr>
            <a:lvl2pPr indent="0" lvl="1" marL="457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2pPr>
            <a:lvl3pPr indent="0" lvl="2" marL="914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3pPr>
            <a:lvl4pPr indent="0" lvl="3" marL="1371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4pPr>
            <a:lvl5pPr indent="0" lvl="4" marL="18288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5pPr>
            <a:lvl6pPr indent="0" lvl="5" marL="22860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6pPr>
            <a:lvl7pPr indent="0" lvl="6" marL="2743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7pPr>
            <a:lvl8pPr indent="0" lvl="7" marL="3200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8pPr>
            <a:lvl9pPr indent="0" lvl="8" marL="3657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9pPr>
          </a:lstStyle>
          <a:p/>
        </p:txBody>
      </p:sp>
      <p:sp>
        <p:nvSpPr>
          <p:cNvPr id="16" name="Google Shape;16;p4"/>
          <p:cNvSpPr txBox="1"/>
          <p:nvPr/>
        </p:nvSpPr>
        <p:spPr>
          <a:xfrm>
            <a:off x="1747350" y="4484500"/>
            <a:ext cx="5649300"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17" name="Google Shape;17;p4"/>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2">
  <p:cSld name="Inner Page 3 2">
    <p:spTree>
      <p:nvGrpSpPr>
        <p:cNvPr id="18" name="Shape 18"/>
        <p:cNvGrpSpPr/>
        <p:nvPr/>
      </p:nvGrpSpPr>
      <p:grpSpPr>
        <a:xfrm>
          <a:off x="0" y="0"/>
          <a:ext cx="0" cy="0"/>
          <a:chOff x="0" y="0"/>
          <a:chExt cx="0" cy="0"/>
        </a:xfrm>
      </p:grpSpPr>
      <p:sp>
        <p:nvSpPr>
          <p:cNvPr id="19" name="Google Shape;19;p5"/>
          <p:cNvSpPr txBox="1"/>
          <p:nvPr>
            <p:ph idx="1" type="subTitle"/>
          </p:nvPr>
        </p:nvSpPr>
        <p:spPr>
          <a:xfrm>
            <a:off x="243750" y="172975"/>
            <a:ext cx="7547699"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2pPr>
            <a:lvl3pPr indent="0" lvl="2" marL="914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3pPr>
            <a:lvl4pPr indent="0" lvl="3" marL="1371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4pPr>
            <a:lvl5pPr indent="0" lvl="4" marL="18288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5pPr>
            <a:lvl6pPr indent="0" lvl="5" marL="22860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6pPr>
            <a:lvl7pPr indent="0" lvl="6" marL="2743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7pPr>
            <a:lvl8pPr indent="0" lvl="7" marL="3200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8pPr>
            <a:lvl9pPr indent="0" lvl="8" marL="3657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9pPr>
          </a:lstStyle>
          <a:p/>
        </p:txBody>
      </p:sp>
      <p:sp>
        <p:nvSpPr>
          <p:cNvPr id="20" name="Google Shape;20;p5"/>
          <p:cNvSpPr txBox="1"/>
          <p:nvPr>
            <p:ph idx="2" type="body"/>
          </p:nvPr>
        </p:nvSpPr>
        <p:spPr>
          <a:xfrm>
            <a:off x="4892075" y="2564325"/>
            <a:ext cx="3663900" cy="17211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2pPr>
            <a:lvl3pPr indent="-228600" lvl="2" marL="13716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3pPr>
            <a:lvl4pPr indent="-228600" lvl="3" marL="18288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4pPr>
            <a:lvl5pPr indent="-228600" lvl="4" marL="22860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5pPr>
            <a:lvl6pPr indent="-228600" lvl="5" marL="27432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6pPr>
            <a:lvl7pPr indent="-228600" lvl="6" marL="32004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7pPr>
            <a:lvl8pPr indent="-228600" lvl="7" marL="36576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8pPr>
            <a:lvl9pPr indent="-228600" lvl="8" marL="41148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1">
  <p:cSld name="Inner Page 3 1">
    <p:spTree>
      <p:nvGrpSpPr>
        <p:cNvPr id="21" name="Shape 21"/>
        <p:cNvGrpSpPr/>
        <p:nvPr/>
      </p:nvGrpSpPr>
      <p:grpSpPr>
        <a:xfrm>
          <a:off x="0" y="0"/>
          <a:ext cx="0" cy="0"/>
          <a:chOff x="0" y="0"/>
          <a:chExt cx="0" cy="0"/>
        </a:xfrm>
      </p:grpSpPr>
      <p:sp>
        <p:nvSpPr>
          <p:cNvPr id="22" name="Google Shape;22;p6"/>
          <p:cNvSpPr txBox="1"/>
          <p:nvPr>
            <p:ph idx="1" type="subTitle"/>
          </p:nvPr>
        </p:nvSpPr>
        <p:spPr>
          <a:xfrm>
            <a:off x="243750" y="172975"/>
            <a:ext cx="71856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6"/>
          <p:cNvSpPr txBox="1"/>
          <p:nvPr>
            <p:ph type="title"/>
          </p:nvPr>
        </p:nvSpPr>
        <p:spPr>
          <a:xfrm>
            <a:off x="947950" y="1451075"/>
            <a:ext cx="7080300" cy="22386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EB3E25"/>
              </a:buClr>
              <a:buSzPts val="1400"/>
              <a:buFont typeface="Proxima Nova"/>
              <a:buNone/>
              <a:defRPr b="1" i="0" sz="3600" u="none" cap="none" strike="noStrike">
                <a:solidFill>
                  <a:srgbClr val="EB3E25"/>
                </a:solidFill>
                <a:latin typeface="Proxima Nova"/>
                <a:ea typeface="Proxima Nova"/>
                <a:cs typeface="Proxima Nova"/>
                <a:sym typeface="Proxima Nova"/>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1">
  <p:cSld name="Contents Page 1">
    <p:spTree>
      <p:nvGrpSpPr>
        <p:cNvPr id="24" name="Shape 24"/>
        <p:cNvGrpSpPr/>
        <p:nvPr/>
      </p:nvGrpSpPr>
      <p:grpSpPr>
        <a:xfrm>
          <a:off x="0" y="0"/>
          <a:ext cx="0" cy="0"/>
          <a:chOff x="0" y="0"/>
          <a:chExt cx="0" cy="0"/>
        </a:xfrm>
      </p:grpSpPr>
      <p:sp>
        <p:nvSpPr>
          <p:cNvPr id="25" name="Google Shape;25;p7"/>
          <p:cNvSpPr txBox="1"/>
          <p:nvPr>
            <p:ph type="title"/>
          </p:nvPr>
        </p:nvSpPr>
        <p:spPr>
          <a:xfrm>
            <a:off x="561000" y="1636475"/>
            <a:ext cx="5167199" cy="722100"/>
          </a:xfrm>
          <a:prstGeom prst="rect">
            <a:avLst/>
          </a:prstGeom>
          <a:noFill/>
          <a:ln>
            <a:noFill/>
          </a:ln>
        </p:spPr>
        <p:txBody>
          <a:bodyPr anchorCtr="0" anchor="b" bIns="91425" lIns="91425" spcFirstLastPara="1" rIns="91425" wrap="square" tIns="91425"/>
          <a:lstStyle>
            <a:lvl1pPr indent="0" lvl="0" marL="0" marR="0" rtl="0" algn="l">
              <a:lnSpc>
                <a:spcPct val="115000"/>
              </a:lnSpc>
              <a:spcBef>
                <a:spcPts val="0"/>
              </a:spcBef>
              <a:spcAft>
                <a:spcPts val="0"/>
              </a:spcAft>
              <a:buClr>
                <a:srgbClr val="EB3E25"/>
              </a:buClr>
              <a:buSzPts val="1400"/>
              <a:buFont typeface="Cambria"/>
              <a:buNone/>
              <a:defRPr b="0" i="0" sz="1800" u="none" cap="none" strike="noStrike">
                <a:solidFill>
                  <a:srgbClr val="EB3E25"/>
                </a:solidFill>
                <a:latin typeface="Cambria"/>
                <a:ea typeface="Cambria"/>
                <a:cs typeface="Cambria"/>
                <a:sym typeface="Cambria"/>
              </a:defRPr>
            </a:lvl1pPr>
            <a:lvl2pPr indent="0" lvl="1"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2pPr>
            <a:lvl3pPr indent="0" lvl="2"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3pPr>
            <a:lvl4pPr indent="0" lvl="3"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4pPr>
            <a:lvl5pPr indent="0" lvl="4"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5pPr>
            <a:lvl6pPr indent="0" lvl="5"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6pPr>
            <a:lvl7pPr indent="0" lvl="6"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7pPr>
            <a:lvl8pPr indent="0" lvl="7"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8pPr>
            <a:lvl9pPr indent="0" lvl="8"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9pPr>
          </a:lstStyle>
          <a:p/>
        </p:txBody>
      </p:sp>
      <p:sp>
        <p:nvSpPr>
          <p:cNvPr id="26" name="Google Shape;26;p7"/>
          <p:cNvSpPr txBox="1"/>
          <p:nvPr>
            <p:ph idx="1" type="subTitle"/>
          </p:nvPr>
        </p:nvSpPr>
        <p:spPr>
          <a:xfrm>
            <a:off x="556050" y="2234600"/>
            <a:ext cx="5177100" cy="24573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CCCCCC"/>
              </a:buClr>
              <a:buSzPts val="1400"/>
              <a:buFont typeface="Proxima Nova"/>
              <a:buNone/>
              <a:defRPr b="1" i="0" sz="3600" u="none" cap="none" strike="noStrike">
                <a:solidFill>
                  <a:srgbClr val="CCCCCC"/>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2pPr>
            <a:lvl3pPr indent="0" lvl="2" marL="9144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3pPr>
            <a:lvl4pPr indent="0" lvl="3" marL="13716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4pPr>
            <a:lvl5pPr indent="0" lvl="4" marL="18288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5pPr>
            <a:lvl6pPr indent="0" lvl="5" marL="22860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6pPr>
            <a:lvl7pPr indent="0" lvl="6" marL="27432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7pPr>
            <a:lvl8pPr indent="0" lvl="7" marL="32004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8pPr>
            <a:lvl9pPr indent="0" lvl="8" marL="36576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9pPr>
          </a:lstStyle>
          <a:p/>
        </p:txBody>
      </p:sp>
      <p:sp>
        <p:nvSpPr>
          <p:cNvPr id="27" name="Google Shape;27;p7"/>
          <p:cNvSpPr txBox="1"/>
          <p:nvPr>
            <p:ph idx="2" type="subTitle"/>
          </p:nvPr>
        </p:nvSpPr>
        <p:spPr>
          <a:xfrm>
            <a:off x="243750" y="172975"/>
            <a:ext cx="73095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Presentation Master 2" type="titleOnly">
  <p:cSld name="TITLE_ONLY">
    <p:spTree>
      <p:nvGrpSpPr>
        <p:cNvPr id="28" name="Shape 28"/>
        <p:cNvGrpSpPr/>
        <p:nvPr/>
      </p:nvGrpSpPr>
      <p:grpSpPr>
        <a:xfrm>
          <a:off x="0" y="0"/>
          <a:ext cx="0" cy="0"/>
          <a:chOff x="0" y="0"/>
          <a:chExt cx="0" cy="0"/>
        </a:xfrm>
      </p:grpSpPr>
      <p:sp>
        <p:nvSpPr>
          <p:cNvPr id="29" name="Google Shape;29;p8"/>
          <p:cNvSpPr txBox="1"/>
          <p:nvPr>
            <p:ph idx="1" type="subTitle"/>
          </p:nvPr>
        </p:nvSpPr>
        <p:spPr>
          <a:xfrm>
            <a:off x="243750" y="172975"/>
            <a:ext cx="67191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2pPr>
            <a:lvl3pPr indent="0" lvl="2" marL="914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3pPr>
            <a:lvl4pPr indent="0" lvl="3" marL="1371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4pPr>
            <a:lvl5pPr indent="0" lvl="4" marL="18288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5pPr>
            <a:lvl6pPr indent="0" lvl="5" marL="22860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6pPr>
            <a:lvl7pPr indent="0" lvl="6" marL="2743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7pPr>
            <a:lvl8pPr indent="0" lvl="7" marL="3200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8pPr>
            <a:lvl9pPr indent="0" lvl="8" marL="3657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9pPr>
          </a:lstStyle>
          <a:p/>
        </p:txBody>
      </p:sp>
      <p:sp>
        <p:nvSpPr>
          <p:cNvPr id="30" name="Google Shape;30;p8"/>
          <p:cNvSpPr txBox="1"/>
          <p:nvPr>
            <p:ph idx="2"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type="blank">
  <p:cSld name="BLANK">
    <p:spTree>
      <p:nvGrpSpPr>
        <p:cNvPr id="31" name="Shape 31"/>
        <p:cNvGrpSpPr/>
        <p:nvPr/>
      </p:nvGrpSpPr>
      <p:grpSpPr>
        <a:xfrm>
          <a:off x="0" y="0"/>
          <a:ext cx="0" cy="0"/>
          <a:chOff x="0" y="0"/>
          <a:chExt cx="0" cy="0"/>
        </a:xfrm>
      </p:grpSpPr>
      <p:sp>
        <p:nvSpPr>
          <p:cNvPr id="32" name="Google Shape;32;p9"/>
          <p:cNvSpPr txBox="1"/>
          <p:nvPr>
            <p:ph idx="1" type="subTitle"/>
          </p:nvPr>
        </p:nvSpPr>
        <p:spPr>
          <a:xfrm>
            <a:off x="243750" y="172975"/>
            <a:ext cx="7319099"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0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Title Slide ">
  <p:cSld name="Presentation Title Slide ">
    <p:bg>
      <p:bgPr>
        <a:solidFill>
          <a:srgbClr val="FFFFFF"/>
        </a:solidFill>
      </p:bgPr>
    </p:bg>
    <p:spTree>
      <p:nvGrpSpPr>
        <p:cNvPr id="33" name="Shape 33"/>
        <p:cNvGrpSpPr/>
        <p:nvPr/>
      </p:nvGrpSpPr>
      <p:grpSpPr>
        <a:xfrm>
          <a:off x="0" y="0"/>
          <a:ext cx="0" cy="0"/>
          <a:chOff x="0" y="0"/>
          <a:chExt cx="0" cy="0"/>
        </a:xfrm>
      </p:grpSpPr>
      <p:sp>
        <p:nvSpPr>
          <p:cNvPr id="34" name="Google Shape;34;p10"/>
          <p:cNvSpPr/>
          <p:nvPr/>
        </p:nvSpPr>
        <p:spPr>
          <a:xfrm>
            <a:off x="403650" y="244950"/>
            <a:ext cx="8336699" cy="4653600"/>
          </a:xfrm>
          <a:prstGeom prst="rect">
            <a:avLst/>
          </a:prstGeom>
          <a:solidFill>
            <a:srgbClr val="0718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0"/>
          <p:cNvSpPr txBox="1"/>
          <p:nvPr>
            <p:ph type="title"/>
          </p:nvPr>
        </p:nvSpPr>
        <p:spPr>
          <a:xfrm>
            <a:off x="508050" y="704321"/>
            <a:ext cx="8127900" cy="22670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EB3E25"/>
              </a:buClr>
              <a:buSzPts val="1400"/>
              <a:buFont typeface="Arial"/>
              <a:buNone/>
              <a:defRPr sz="9600">
                <a:solidFill>
                  <a:srgbClr val="EB3E25"/>
                </a:solidFill>
              </a:defRPr>
            </a:lvl2pPr>
            <a:lvl3pPr indent="0" lvl="2" rtl="0" algn="ctr">
              <a:spcBef>
                <a:spcPts val="0"/>
              </a:spcBef>
              <a:spcAft>
                <a:spcPts val="0"/>
              </a:spcAft>
              <a:buClr>
                <a:srgbClr val="EB3E25"/>
              </a:buClr>
              <a:buSzPts val="1400"/>
              <a:buFont typeface="Arial"/>
              <a:buNone/>
              <a:defRPr sz="9600">
                <a:solidFill>
                  <a:srgbClr val="EB3E25"/>
                </a:solidFill>
              </a:defRPr>
            </a:lvl3pPr>
            <a:lvl4pPr indent="0" lvl="3" rtl="0" algn="ctr">
              <a:spcBef>
                <a:spcPts val="0"/>
              </a:spcBef>
              <a:spcAft>
                <a:spcPts val="0"/>
              </a:spcAft>
              <a:buClr>
                <a:srgbClr val="EB3E25"/>
              </a:buClr>
              <a:buSzPts val="1400"/>
              <a:buFont typeface="Arial"/>
              <a:buNone/>
              <a:defRPr sz="9600">
                <a:solidFill>
                  <a:srgbClr val="EB3E25"/>
                </a:solidFill>
              </a:defRPr>
            </a:lvl4pPr>
            <a:lvl5pPr indent="0" lvl="4" rtl="0" algn="ctr">
              <a:spcBef>
                <a:spcPts val="0"/>
              </a:spcBef>
              <a:spcAft>
                <a:spcPts val="0"/>
              </a:spcAft>
              <a:buClr>
                <a:srgbClr val="EB3E25"/>
              </a:buClr>
              <a:buSzPts val="1400"/>
              <a:buFont typeface="Arial"/>
              <a:buNone/>
              <a:defRPr sz="9600">
                <a:solidFill>
                  <a:srgbClr val="EB3E25"/>
                </a:solidFill>
              </a:defRPr>
            </a:lvl5pPr>
            <a:lvl6pPr indent="0" lvl="5" rtl="0" algn="ctr">
              <a:spcBef>
                <a:spcPts val="0"/>
              </a:spcBef>
              <a:spcAft>
                <a:spcPts val="0"/>
              </a:spcAft>
              <a:buClr>
                <a:srgbClr val="EB3E25"/>
              </a:buClr>
              <a:buSzPts val="1400"/>
              <a:buFont typeface="Arial"/>
              <a:buNone/>
              <a:defRPr sz="9600">
                <a:solidFill>
                  <a:srgbClr val="EB3E25"/>
                </a:solidFill>
              </a:defRPr>
            </a:lvl6pPr>
            <a:lvl7pPr indent="0" lvl="6" rtl="0" algn="ctr">
              <a:spcBef>
                <a:spcPts val="0"/>
              </a:spcBef>
              <a:spcAft>
                <a:spcPts val="0"/>
              </a:spcAft>
              <a:buClr>
                <a:srgbClr val="EB3E25"/>
              </a:buClr>
              <a:buSzPts val="1400"/>
              <a:buFont typeface="Arial"/>
              <a:buNone/>
              <a:defRPr sz="9600">
                <a:solidFill>
                  <a:srgbClr val="EB3E25"/>
                </a:solidFill>
              </a:defRPr>
            </a:lvl7pPr>
            <a:lvl8pPr indent="0" lvl="7" rtl="0" algn="ctr">
              <a:spcBef>
                <a:spcPts val="0"/>
              </a:spcBef>
              <a:spcAft>
                <a:spcPts val="0"/>
              </a:spcAft>
              <a:buClr>
                <a:srgbClr val="EB3E25"/>
              </a:buClr>
              <a:buSzPts val="1400"/>
              <a:buFont typeface="Arial"/>
              <a:buNone/>
              <a:defRPr sz="9600">
                <a:solidFill>
                  <a:srgbClr val="EB3E25"/>
                </a:solidFill>
              </a:defRPr>
            </a:lvl8pPr>
            <a:lvl9pPr indent="0" lvl="8" rtl="0" algn="ctr">
              <a:spcBef>
                <a:spcPts val="0"/>
              </a:spcBef>
              <a:spcAft>
                <a:spcPts val="0"/>
              </a:spcAft>
              <a:buClr>
                <a:srgbClr val="EB3E25"/>
              </a:buClr>
              <a:buSzPts val="1400"/>
              <a:buFont typeface="Arial"/>
              <a:buNone/>
              <a:defRPr sz="9600">
                <a:solidFill>
                  <a:srgbClr val="EB3E25"/>
                </a:solidFill>
              </a:defRPr>
            </a:lvl9pPr>
          </a:lstStyle>
          <a:p/>
        </p:txBody>
      </p:sp>
      <p:sp>
        <p:nvSpPr>
          <p:cNvPr id="36" name="Google Shape;36;p10"/>
          <p:cNvSpPr txBox="1"/>
          <p:nvPr>
            <p:ph idx="1" type="subTitle"/>
          </p:nvPr>
        </p:nvSpPr>
        <p:spPr>
          <a:xfrm>
            <a:off x="1984800" y="2840887"/>
            <a:ext cx="5174399" cy="3990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EFEFEF"/>
              </a:buClr>
              <a:buSzPts val="1400"/>
              <a:buFont typeface="Cambria"/>
              <a:buNone/>
              <a:defRPr b="0" i="0" sz="1800" u="none" cap="none" strike="noStrike">
                <a:solidFill>
                  <a:srgbClr val="EFEFEF"/>
                </a:solidFill>
                <a:latin typeface="Cambria"/>
                <a:ea typeface="Cambria"/>
                <a:cs typeface="Cambria"/>
                <a:sym typeface="Cambria"/>
              </a:defRPr>
            </a:lvl1pPr>
            <a:lvl2pPr indent="0" lvl="1" marL="4572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2pPr>
            <a:lvl3pPr indent="0" lvl="2" marL="9144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3pPr>
            <a:lvl4pPr indent="0" lvl="3" marL="13716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4pPr>
            <a:lvl5pPr indent="0" lvl="4" marL="18288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5pPr>
            <a:lvl6pPr indent="0" lvl="5" marL="22860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6pPr>
            <a:lvl7pPr indent="0" lvl="6" marL="27432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7pPr>
            <a:lvl8pPr indent="0" lvl="7" marL="32004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8pPr>
            <a:lvl9pPr indent="0" lvl="8" marL="36576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9pPr>
          </a:lstStyle>
          <a:p/>
        </p:txBody>
      </p:sp>
      <p:sp>
        <p:nvSpPr>
          <p:cNvPr id="37" name="Google Shape;37;p10"/>
          <p:cNvSpPr txBox="1"/>
          <p:nvPr/>
        </p:nvSpPr>
        <p:spPr>
          <a:xfrm>
            <a:off x="1779450" y="4484500"/>
            <a:ext cx="5585100"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38" name="Google Shape;38;p10"/>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txBox="1"/>
          <p:nvPr>
            <p:ph type="title"/>
          </p:nvPr>
        </p:nvSpPr>
        <p:spPr>
          <a:xfrm>
            <a:off x="282200" y="2128621"/>
            <a:ext cx="8127900" cy="2267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7182E"/>
              </a:buClr>
              <a:buFont typeface="Proxima Nova"/>
              <a:buNone/>
            </a:pPr>
            <a:r>
              <a:rPr lang="en" sz="6500"/>
              <a:t>Black History Month:</a:t>
            </a:r>
            <a:endParaRPr sz="6500"/>
          </a:p>
          <a:p>
            <a:pPr indent="0" lvl="0" marL="0" marR="0" rtl="0" algn="l">
              <a:lnSpc>
                <a:spcPct val="100000"/>
              </a:lnSpc>
              <a:spcBef>
                <a:spcPts val="0"/>
              </a:spcBef>
              <a:spcAft>
                <a:spcPts val="0"/>
              </a:spcAft>
              <a:buClr>
                <a:srgbClr val="07182E"/>
              </a:buClr>
              <a:buFont typeface="Proxima Nova"/>
              <a:buNone/>
            </a:pPr>
            <a:r>
              <a:rPr lang="en" sz="3600">
                <a:solidFill>
                  <a:srgbClr val="66A5B4"/>
                </a:solidFill>
              </a:rPr>
              <a:t>A Time for Recognizing the Role of African Americans in the U.S.</a:t>
            </a:r>
            <a:endParaRPr sz="3600">
              <a:solidFill>
                <a:srgbClr val="66A5B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Notable Figures</a:t>
            </a:r>
            <a:endParaRPr sz="3600"/>
          </a:p>
        </p:txBody>
      </p:sp>
      <p:sp>
        <p:nvSpPr>
          <p:cNvPr id="126" name="Google Shape;126;p24"/>
          <p:cNvSpPr txBox="1"/>
          <p:nvPr/>
        </p:nvSpPr>
        <p:spPr>
          <a:xfrm>
            <a:off x="979125" y="1806363"/>
            <a:ext cx="3834900" cy="16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eorgia"/>
                <a:ea typeface="Georgia"/>
                <a:cs typeface="Georgia"/>
                <a:sym typeface="Georgia"/>
              </a:rPr>
              <a:t>Katherine Johnson </a:t>
            </a:r>
            <a:r>
              <a:rPr lang="en" sz="1800">
                <a:latin typeface="Georgia"/>
                <a:ea typeface="Georgia"/>
                <a:cs typeface="Georgia"/>
                <a:sym typeface="Georgia"/>
              </a:rPr>
              <a:t>is a mathematician most known for her work at NASA. Her calculations helped make the first U.S. manned spaceflight a success. </a:t>
            </a:r>
            <a:endParaRPr sz="1800">
              <a:latin typeface="Georgia"/>
              <a:ea typeface="Georgia"/>
              <a:cs typeface="Georgia"/>
              <a:sym typeface="Georgia"/>
            </a:endParaRPr>
          </a:p>
        </p:txBody>
      </p:sp>
      <p:pic>
        <p:nvPicPr>
          <p:cNvPr id="127" name="Google Shape;127;p24"/>
          <p:cNvPicPr preferRelativeResize="0"/>
          <p:nvPr/>
        </p:nvPicPr>
        <p:blipFill>
          <a:blip r:embed="rId3">
            <a:alphaModFix/>
          </a:blip>
          <a:stretch>
            <a:fillRect/>
          </a:stretch>
        </p:blipFill>
        <p:spPr>
          <a:xfrm>
            <a:off x="5410200" y="1153575"/>
            <a:ext cx="2382175" cy="3001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Notable Figures</a:t>
            </a:r>
            <a:endParaRPr sz="3600"/>
          </a:p>
        </p:txBody>
      </p:sp>
      <p:sp>
        <p:nvSpPr>
          <p:cNvPr id="133" name="Google Shape;133;p25"/>
          <p:cNvSpPr txBox="1"/>
          <p:nvPr/>
        </p:nvSpPr>
        <p:spPr>
          <a:xfrm>
            <a:off x="4224675" y="1723938"/>
            <a:ext cx="3834900" cy="16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eorgia"/>
                <a:ea typeface="Georgia"/>
                <a:cs typeface="Georgia"/>
                <a:sym typeface="Georgia"/>
              </a:rPr>
              <a:t>Jesse Owens</a:t>
            </a:r>
            <a:r>
              <a:rPr lang="en" sz="1800">
                <a:latin typeface="Georgia"/>
                <a:ea typeface="Georgia"/>
                <a:cs typeface="Georgia"/>
                <a:sym typeface="Georgia"/>
              </a:rPr>
              <a:t> was an Olympic Gold Medalist in the 1936 in Berlin, Germany. He broke 5 world records in the track &amp; field competitions, defying Hitler’s theory that the Aryan (white) race was superior.</a:t>
            </a:r>
            <a:endParaRPr sz="1800">
              <a:latin typeface="Georgia"/>
              <a:ea typeface="Georgia"/>
              <a:cs typeface="Georgia"/>
              <a:sym typeface="Georgia"/>
            </a:endParaRPr>
          </a:p>
        </p:txBody>
      </p:sp>
      <p:pic>
        <p:nvPicPr>
          <p:cNvPr id="134" name="Google Shape;134;p25"/>
          <p:cNvPicPr preferRelativeResize="0"/>
          <p:nvPr/>
        </p:nvPicPr>
        <p:blipFill>
          <a:blip r:embed="rId3">
            <a:alphaModFix/>
          </a:blip>
          <a:stretch>
            <a:fillRect/>
          </a:stretch>
        </p:blipFill>
        <p:spPr>
          <a:xfrm>
            <a:off x="1512125" y="1161050"/>
            <a:ext cx="2055139" cy="318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905125" y="1722225"/>
            <a:ext cx="4703100" cy="1470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Proxima Nova"/>
              <a:buNone/>
            </a:pPr>
            <a:r>
              <a:rPr lang="en"/>
              <a:t>The End</a:t>
            </a:r>
            <a:endParaRPr/>
          </a:p>
        </p:txBody>
      </p:sp>
      <p:pic>
        <p:nvPicPr>
          <p:cNvPr id="140" name="Google Shape;140;p26"/>
          <p:cNvPicPr preferRelativeResize="0"/>
          <p:nvPr/>
        </p:nvPicPr>
        <p:blipFill rotWithShape="1">
          <a:blip r:embed="rId3">
            <a:alphaModFix/>
          </a:blip>
          <a:srcRect b="15796" l="3278" r="6412" t="14705"/>
          <a:stretch/>
        </p:blipFill>
        <p:spPr>
          <a:xfrm>
            <a:off x="1118825" y="1463275"/>
            <a:ext cx="3113774" cy="218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6"/>
          <p:cNvSpPr txBox="1"/>
          <p:nvPr>
            <p:ph idx="1" type="subTitle"/>
          </p:nvPr>
        </p:nvSpPr>
        <p:spPr>
          <a:xfrm>
            <a:off x="131225" y="108675"/>
            <a:ext cx="83982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solidFill>
                  <a:schemeClr val="dk2"/>
                </a:solidFill>
              </a:rPr>
              <a:t>Black History Month </a:t>
            </a:r>
            <a:r>
              <a:rPr lang="en" sz="3600">
                <a:solidFill>
                  <a:srgbClr val="EB3E25"/>
                </a:solidFill>
              </a:rPr>
              <a:t>| Reflection</a:t>
            </a:r>
            <a:endParaRPr sz="3600"/>
          </a:p>
        </p:txBody>
      </p:sp>
      <p:sp>
        <p:nvSpPr>
          <p:cNvPr id="68" name="Google Shape;68;p16"/>
          <p:cNvSpPr txBox="1"/>
          <p:nvPr/>
        </p:nvSpPr>
        <p:spPr>
          <a:xfrm>
            <a:off x="432375" y="1257850"/>
            <a:ext cx="4032900" cy="339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600">
                <a:solidFill>
                  <a:srgbClr val="293340"/>
                </a:solidFill>
                <a:highlight>
                  <a:srgbClr val="FFFFFF"/>
                </a:highlight>
                <a:latin typeface="Georgia"/>
                <a:ea typeface="Georgia"/>
                <a:cs typeface="Georgia"/>
                <a:sym typeface="Georgia"/>
              </a:rPr>
              <a:t>“National African American History Month is a call to each and every citizen of our great land to </a:t>
            </a:r>
            <a:r>
              <a:rPr b="1" lang="en" sz="1600">
                <a:solidFill>
                  <a:srgbClr val="293340"/>
                </a:solidFill>
                <a:highlight>
                  <a:srgbClr val="FFFFFF"/>
                </a:highlight>
                <a:latin typeface="Georgia"/>
                <a:ea typeface="Georgia"/>
                <a:cs typeface="Georgia"/>
                <a:sym typeface="Georgia"/>
              </a:rPr>
              <a:t>reflect</a:t>
            </a:r>
            <a:r>
              <a:rPr lang="en" sz="1600">
                <a:solidFill>
                  <a:srgbClr val="293340"/>
                </a:solidFill>
                <a:highlight>
                  <a:srgbClr val="FFFFFF"/>
                </a:highlight>
                <a:latin typeface="Georgia"/>
                <a:ea typeface="Georgia"/>
                <a:cs typeface="Georgia"/>
                <a:sym typeface="Georgia"/>
              </a:rPr>
              <a:t> on the cultural, scientific, political, and economic contributions of African Americans, which are woven throughout American society.  We </a:t>
            </a:r>
            <a:r>
              <a:rPr b="1" lang="en" sz="1600">
                <a:solidFill>
                  <a:srgbClr val="293340"/>
                </a:solidFill>
                <a:highlight>
                  <a:srgbClr val="FFFFFF"/>
                </a:highlight>
                <a:latin typeface="Georgia"/>
                <a:ea typeface="Georgia"/>
                <a:cs typeface="Georgia"/>
                <a:sym typeface="Georgia"/>
              </a:rPr>
              <a:t>remember, learn from, and build on the past</a:t>
            </a:r>
            <a:r>
              <a:rPr lang="en" sz="1600">
                <a:solidFill>
                  <a:srgbClr val="293340"/>
                </a:solidFill>
                <a:highlight>
                  <a:srgbClr val="FFFFFF"/>
                </a:highlight>
                <a:latin typeface="Georgia"/>
                <a:ea typeface="Georgia"/>
                <a:cs typeface="Georgia"/>
                <a:sym typeface="Georgia"/>
              </a:rPr>
              <a:t>, so that, together, we can </a:t>
            </a:r>
            <a:r>
              <a:rPr b="1" lang="en" sz="1600">
                <a:solidFill>
                  <a:srgbClr val="293340"/>
                </a:solidFill>
                <a:highlight>
                  <a:srgbClr val="FFFFFF"/>
                </a:highlight>
                <a:latin typeface="Georgia"/>
                <a:ea typeface="Georgia"/>
                <a:cs typeface="Georgia"/>
                <a:sym typeface="Georgia"/>
              </a:rPr>
              <a:t>build a better and more prosperous future</a:t>
            </a:r>
            <a:r>
              <a:rPr lang="en" sz="1600">
                <a:solidFill>
                  <a:srgbClr val="293340"/>
                </a:solidFill>
                <a:highlight>
                  <a:srgbClr val="FFFFFF"/>
                </a:highlight>
                <a:latin typeface="Georgia"/>
                <a:ea typeface="Georgia"/>
                <a:cs typeface="Georgia"/>
                <a:sym typeface="Georgia"/>
              </a:rPr>
              <a:t> for all Americans.”</a:t>
            </a:r>
            <a:endParaRPr sz="1600">
              <a:solidFill>
                <a:srgbClr val="293340"/>
              </a:solidFill>
              <a:highlight>
                <a:srgbClr val="FFFFFF"/>
              </a:highlight>
              <a:latin typeface="Georgia"/>
              <a:ea typeface="Georgia"/>
              <a:cs typeface="Georgia"/>
              <a:sym typeface="Georgia"/>
            </a:endParaRPr>
          </a:p>
          <a:p>
            <a:pPr indent="0" lvl="0" marL="0" rtl="0" algn="l">
              <a:lnSpc>
                <a:spcPct val="100000"/>
              </a:lnSpc>
              <a:spcBef>
                <a:spcPts val="1100"/>
              </a:spcBef>
              <a:spcAft>
                <a:spcPts val="0"/>
              </a:spcAft>
              <a:buClr>
                <a:schemeClr val="dk1"/>
              </a:buClr>
              <a:buSzPts val="1100"/>
              <a:buFont typeface="Arial"/>
              <a:buNone/>
            </a:pPr>
            <a:r>
              <a:rPr lang="en" sz="1600">
                <a:solidFill>
                  <a:srgbClr val="293340"/>
                </a:solidFill>
                <a:highlight>
                  <a:srgbClr val="FFFFFF"/>
                </a:highlight>
                <a:latin typeface="Georgia"/>
                <a:ea typeface="Georgia"/>
                <a:cs typeface="Georgia"/>
                <a:sym typeface="Georgia"/>
              </a:rPr>
              <a:t>~ President Donald J. Trump</a:t>
            </a:r>
            <a:endParaRPr sz="1600">
              <a:solidFill>
                <a:srgbClr val="293340"/>
              </a:solidFill>
              <a:highlight>
                <a:srgbClr val="FFFFFF"/>
              </a:highlight>
              <a:latin typeface="Georgia"/>
              <a:ea typeface="Georgia"/>
              <a:cs typeface="Georgia"/>
              <a:sym typeface="Georgia"/>
            </a:endParaRPr>
          </a:p>
          <a:p>
            <a:pPr indent="0" lvl="0" marL="0" rtl="0" algn="l">
              <a:lnSpc>
                <a:spcPct val="100000"/>
              </a:lnSpc>
              <a:spcBef>
                <a:spcPts val="1100"/>
              </a:spcBef>
              <a:spcAft>
                <a:spcPts val="0"/>
              </a:spcAft>
              <a:buNone/>
            </a:pPr>
            <a:r>
              <a:t/>
            </a:r>
            <a:endParaRPr sz="1600">
              <a:latin typeface="Georgia"/>
              <a:ea typeface="Georgia"/>
              <a:cs typeface="Georgia"/>
              <a:sym typeface="Georgia"/>
            </a:endParaRPr>
          </a:p>
        </p:txBody>
      </p:sp>
      <p:pic>
        <p:nvPicPr>
          <p:cNvPr id="69" name="Google Shape;69;p16"/>
          <p:cNvPicPr preferRelativeResize="0"/>
          <p:nvPr/>
        </p:nvPicPr>
        <p:blipFill>
          <a:blip r:embed="rId3">
            <a:alphaModFix/>
          </a:blip>
          <a:stretch>
            <a:fillRect/>
          </a:stretch>
        </p:blipFill>
        <p:spPr>
          <a:xfrm>
            <a:off x="4612650" y="1172000"/>
            <a:ext cx="3921750" cy="3112889"/>
          </a:xfrm>
          <a:prstGeom prst="rect">
            <a:avLst/>
          </a:prstGeom>
          <a:noFill/>
          <a:ln>
            <a:noFill/>
          </a:ln>
        </p:spPr>
      </p:pic>
      <p:sp>
        <p:nvSpPr>
          <p:cNvPr id="70" name="Google Shape;70;p16"/>
          <p:cNvSpPr txBox="1"/>
          <p:nvPr/>
        </p:nvSpPr>
        <p:spPr>
          <a:xfrm>
            <a:off x="4612650" y="4332150"/>
            <a:ext cx="39219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African Americans marching in Montgomery, Alabama in 1965.</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7"/>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a:t>
            </a:r>
            <a:r>
              <a:rPr lang="en" sz="3600"/>
              <a:t> </a:t>
            </a:r>
            <a:r>
              <a:rPr lang="en" sz="3600">
                <a:solidFill>
                  <a:srgbClr val="EB3E25"/>
                </a:solidFill>
              </a:rPr>
              <a:t>| What is it?</a:t>
            </a:r>
            <a:endParaRPr sz="3600"/>
          </a:p>
        </p:txBody>
      </p:sp>
      <p:sp>
        <p:nvSpPr>
          <p:cNvPr id="76" name="Google Shape;76;p17"/>
          <p:cNvSpPr txBox="1"/>
          <p:nvPr/>
        </p:nvSpPr>
        <p:spPr>
          <a:xfrm>
            <a:off x="4305100" y="1607600"/>
            <a:ext cx="3491400" cy="21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eorgia"/>
                <a:ea typeface="Georgia"/>
                <a:cs typeface="Georgia"/>
                <a:sym typeface="Georgia"/>
              </a:rPr>
              <a:t>Black History Month--also called </a:t>
            </a:r>
            <a:r>
              <a:rPr b="1" lang="en" sz="1800">
                <a:latin typeface="Georgia"/>
                <a:ea typeface="Georgia"/>
                <a:cs typeface="Georgia"/>
                <a:sym typeface="Georgia"/>
              </a:rPr>
              <a:t>African American History Month</a:t>
            </a:r>
            <a:r>
              <a:rPr lang="en" sz="1800">
                <a:latin typeface="Georgia"/>
                <a:ea typeface="Georgia"/>
                <a:cs typeface="Georgia"/>
                <a:sym typeface="Georgia"/>
              </a:rPr>
              <a:t>--is an annual celebration of achievements by African Americans and a time for recognizing the central role of blacks in U.S. history.</a:t>
            </a:r>
            <a:endParaRPr sz="1800">
              <a:latin typeface="Georgia"/>
              <a:ea typeface="Georgia"/>
              <a:cs typeface="Georgia"/>
              <a:sym typeface="Georgia"/>
            </a:endParaRPr>
          </a:p>
        </p:txBody>
      </p:sp>
      <p:pic>
        <p:nvPicPr>
          <p:cNvPr id="77" name="Google Shape;77;p17"/>
          <p:cNvPicPr preferRelativeResize="0"/>
          <p:nvPr/>
        </p:nvPicPr>
        <p:blipFill>
          <a:blip r:embed="rId3">
            <a:alphaModFix/>
          </a:blip>
          <a:stretch>
            <a:fillRect/>
          </a:stretch>
        </p:blipFill>
        <p:spPr>
          <a:xfrm>
            <a:off x="1182575" y="1340875"/>
            <a:ext cx="2538900" cy="3042875"/>
          </a:xfrm>
          <a:prstGeom prst="rect">
            <a:avLst/>
          </a:prstGeom>
          <a:noFill/>
          <a:ln>
            <a:noFill/>
          </a:ln>
        </p:spPr>
      </p:pic>
      <p:sp>
        <p:nvSpPr>
          <p:cNvPr id="78" name="Google Shape;78;p17"/>
          <p:cNvSpPr txBox="1"/>
          <p:nvPr/>
        </p:nvSpPr>
        <p:spPr>
          <a:xfrm>
            <a:off x="998825" y="4383750"/>
            <a:ext cx="29064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Dr. Mae Jemison, First African-American Woman in Space</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When did it start?</a:t>
            </a:r>
            <a:endParaRPr sz="3600"/>
          </a:p>
        </p:txBody>
      </p:sp>
      <p:sp>
        <p:nvSpPr>
          <p:cNvPr id="84" name="Google Shape;84;p18"/>
          <p:cNvSpPr txBox="1"/>
          <p:nvPr/>
        </p:nvSpPr>
        <p:spPr>
          <a:xfrm>
            <a:off x="465975" y="1752450"/>
            <a:ext cx="3491400" cy="16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Georgia"/>
                <a:ea typeface="Georgia"/>
                <a:cs typeface="Georgia"/>
                <a:sym typeface="Georgia"/>
              </a:rPr>
              <a:t>Black History Month grew out of an effort started in 1926--nearly 50 years after the passing of the </a:t>
            </a:r>
            <a:r>
              <a:rPr b="1" lang="en" sz="1800">
                <a:latin typeface="Georgia"/>
                <a:ea typeface="Georgia"/>
                <a:cs typeface="Georgia"/>
                <a:sym typeface="Georgia"/>
              </a:rPr>
              <a:t>13th Amendment </a:t>
            </a:r>
            <a:r>
              <a:rPr lang="en" sz="1800">
                <a:latin typeface="Georgia"/>
                <a:ea typeface="Georgia"/>
                <a:cs typeface="Georgia"/>
                <a:sym typeface="Georgia"/>
              </a:rPr>
              <a:t>of the U.S. Constitution ending slavery.</a:t>
            </a:r>
            <a:endParaRPr sz="1800">
              <a:latin typeface="Georgia"/>
              <a:ea typeface="Georgia"/>
              <a:cs typeface="Georgia"/>
              <a:sym typeface="Georgia"/>
            </a:endParaRPr>
          </a:p>
        </p:txBody>
      </p:sp>
      <p:pic>
        <p:nvPicPr>
          <p:cNvPr id="85" name="Google Shape;85;p18"/>
          <p:cNvPicPr preferRelativeResize="0"/>
          <p:nvPr/>
        </p:nvPicPr>
        <p:blipFill>
          <a:blip r:embed="rId3">
            <a:alphaModFix/>
          </a:blip>
          <a:stretch>
            <a:fillRect/>
          </a:stretch>
        </p:blipFill>
        <p:spPr>
          <a:xfrm>
            <a:off x="5241900" y="973300"/>
            <a:ext cx="2503100" cy="3196900"/>
          </a:xfrm>
          <a:prstGeom prst="rect">
            <a:avLst/>
          </a:prstGeom>
          <a:noFill/>
          <a:ln>
            <a:noFill/>
          </a:ln>
        </p:spPr>
      </p:pic>
      <p:sp>
        <p:nvSpPr>
          <p:cNvPr id="86" name="Google Shape;86;p18"/>
          <p:cNvSpPr txBox="1"/>
          <p:nvPr/>
        </p:nvSpPr>
        <p:spPr>
          <a:xfrm>
            <a:off x="4612650" y="4332150"/>
            <a:ext cx="39219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Historian Carter G. Woodson, “grandfather” of Black History Month</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000"/>
              <a:t>Black History Month </a:t>
            </a:r>
            <a:r>
              <a:rPr lang="en" sz="3000">
                <a:solidFill>
                  <a:srgbClr val="EB3E25"/>
                </a:solidFill>
              </a:rPr>
              <a:t>| How do we celebrate?</a:t>
            </a:r>
            <a:endParaRPr sz="3000"/>
          </a:p>
        </p:txBody>
      </p:sp>
      <p:sp>
        <p:nvSpPr>
          <p:cNvPr id="92" name="Google Shape;92;p19"/>
          <p:cNvSpPr txBox="1"/>
          <p:nvPr/>
        </p:nvSpPr>
        <p:spPr>
          <a:xfrm>
            <a:off x="5148075" y="1174413"/>
            <a:ext cx="2830500" cy="251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Georgia"/>
                <a:ea typeface="Georgia"/>
                <a:cs typeface="Georgia"/>
                <a:sym typeface="Georgia"/>
              </a:rPr>
              <a:t>Many U.S. institutions and businesses celebrate the month of February through events, exhibits, and discussions about the role of African Americans in American culture and history.</a:t>
            </a:r>
            <a:endParaRPr sz="1800">
              <a:latin typeface="Georgia"/>
              <a:ea typeface="Georgia"/>
              <a:cs typeface="Georgia"/>
              <a:sym typeface="Georgia"/>
            </a:endParaRPr>
          </a:p>
        </p:txBody>
      </p:sp>
      <p:pic>
        <p:nvPicPr>
          <p:cNvPr id="93" name="Google Shape;93;p19"/>
          <p:cNvPicPr preferRelativeResize="0"/>
          <p:nvPr/>
        </p:nvPicPr>
        <p:blipFill>
          <a:blip r:embed="rId3">
            <a:alphaModFix/>
          </a:blip>
          <a:stretch>
            <a:fillRect/>
          </a:stretch>
        </p:blipFill>
        <p:spPr>
          <a:xfrm>
            <a:off x="719850" y="1211650"/>
            <a:ext cx="4077118" cy="2720200"/>
          </a:xfrm>
          <a:prstGeom prst="rect">
            <a:avLst/>
          </a:prstGeom>
          <a:noFill/>
          <a:ln>
            <a:noFill/>
          </a:ln>
        </p:spPr>
      </p:pic>
      <p:sp>
        <p:nvSpPr>
          <p:cNvPr id="94" name="Google Shape;94;p19"/>
          <p:cNvSpPr txBox="1"/>
          <p:nvPr/>
        </p:nvSpPr>
        <p:spPr>
          <a:xfrm>
            <a:off x="637113" y="3957625"/>
            <a:ext cx="43950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Exhibit at the National Museum of African American History &amp; Culture</a:t>
            </a:r>
            <a:endParaRPr sz="1000"/>
          </a:p>
          <a:p>
            <a:pPr indent="0" lvl="0" marL="0" rtl="0" algn="ctr">
              <a:spcBef>
                <a:spcPts val="0"/>
              </a:spcBef>
              <a:spcAft>
                <a:spcPts val="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1192150" y="884425"/>
            <a:ext cx="6668700" cy="27267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Proxima Nova"/>
              <a:buNone/>
            </a:pPr>
            <a:r>
              <a:rPr lang="en" sz="4800"/>
              <a:t>Who are some notable figures in American history?</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1"/>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Notable Figures</a:t>
            </a:r>
            <a:endParaRPr sz="3600"/>
          </a:p>
        </p:txBody>
      </p:sp>
      <p:sp>
        <p:nvSpPr>
          <p:cNvPr id="105" name="Google Shape;105;p21"/>
          <p:cNvSpPr txBox="1"/>
          <p:nvPr/>
        </p:nvSpPr>
        <p:spPr>
          <a:xfrm>
            <a:off x="4448550" y="1422800"/>
            <a:ext cx="3491400" cy="21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eorgia"/>
                <a:ea typeface="Georgia"/>
                <a:cs typeface="Georgia"/>
                <a:sym typeface="Georgia"/>
              </a:rPr>
              <a:t>Dr. Martin Luther King, Jr</a:t>
            </a:r>
            <a:r>
              <a:rPr lang="en" sz="1800">
                <a:latin typeface="Georgia"/>
                <a:ea typeface="Georgia"/>
                <a:cs typeface="Georgia"/>
                <a:sym typeface="Georgia"/>
              </a:rPr>
              <a:t>. was a prominent leader during the Civil Rights Movement in the 1950s and 1960s. He called for non-violent resistance and pushed for peace and equality.</a:t>
            </a:r>
            <a:endParaRPr sz="1800">
              <a:latin typeface="Georgia"/>
              <a:ea typeface="Georgia"/>
              <a:cs typeface="Georgia"/>
              <a:sym typeface="Georgia"/>
            </a:endParaRPr>
          </a:p>
        </p:txBody>
      </p:sp>
      <p:pic>
        <p:nvPicPr>
          <p:cNvPr id="106" name="Google Shape;106;p21"/>
          <p:cNvPicPr preferRelativeResize="0"/>
          <p:nvPr/>
        </p:nvPicPr>
        <p:blipFill>
          <a:blip r:embed="rId3">
            <a:alphaModFix/>
          </a:blip>
          <a:stretch>
            <a:fillRect/>
          </a:stretch>
        </p:blipFill>
        <p:spPr>
          <a:xfrm>
            <a:off x="1043725" y="1047600"/>
            <a:ext cx="2449325" cy="3191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Notable Figures</a:t>
            </a:r>
            <a:endParaRPr sz="3600"/>
          </a:p>
        </p:txBody>
      </p:sp>
      <p:sp>
        <p:nvSpPr>
          <p:cNvPr id="112" name="Google Shape;112;p22"/>
          <p:cNvSpPr txBox="1"/>
          <p:nvPr/>
        </p:nvSpPr>
        <p:spPr>
          <a:xfrm>
            <a:off x="755100" y="1752450"/>
            <a:ext cx="3491400" cy="16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eorgia"/>
                <a:ea typeface="Georgia"/>
                <a:cs typeface="Georgia"/>
                <a:sym typeface="Georgia"/>
              </a:rPr>
              <a:t>Harriet Tubman</a:t>
            </a:r>
            <a:r>
              <a:rPr lang="en" sz="1800">
                <a:latin typeface="Georgia"/>
                <a:ea typeface="Georgia"/>
                <a:cs typeface="Georgia"/>
                <a:sym typeface="Georgia"/>
              </a:rPr>
              <a:t> was an abolitionist and“conductor” on the Underground Railroad, and worked directly with the U.S. military during the Civil War.</a:t>
            </a:r>
            <a:endParaRPr sz="1800">
              <a:latin typeface="Georgia"/>
              <a:ea typeface="Georgia"/>
              <a:cs typeface="Georgia"/>
              <a:sym typeface="Georgia"/>
            </a:endParaRPr>
          </a:p>
        </p:txBody>
      </p:sp>
      <p:pic>
        <p:nvPicPr>
          <p:cNvPr id="113" name="Google Shape;113;p22"/>
          <p:cNvPicPr preferRelativeResize="0"/>
          <p:nvPr/>
        </p:nvPicPr>
        <p:blipFill>
          <a:blip r:embed="rId3">
            <a:alphaModFix/>
          </a:blip>
          <a:stretch>
            <a:fillRect/>
          </a:stretch>
        </p:blipFill>
        <p:spPr>
          <a:xfrm>
            <a:off x="5195475" y="1097000"/>
            <a:ext cx="2186925" cy="326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Black History Month </a:t>
            </a:r>
            <a:r>
              <a:rPr lang="en" sz="3600">
                <a:solidFill>
                  <a:srgbClr val="EB3E25"/>
                </a:solidFill>
              </a:rPr>
              <a:t>| Notable Figures</a:t>
            </a:r>
            <a:endParaRPr sz="3600"/>
          </a:p>
        </p:txBody>
      </p:sp>
      <p:sp>
        <p:nvSpPr>
          <p:cNvPr id="119" name="Google Shape;119;p23"/>
          <p:cNvSpPr txBox="1"/>
          <p:nvPr/>
        </p:nvSpPr>
        <p:spPr>
          <a:xfrm>
            <a:off x="4370025" y="1563650"/>
            <a:ext cx="3834900" cy="24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Georgia"/>
                <a:ea typeface="Georgia"/>
                <a:cs typeface="Georgia"/>
                <a:sym typeface="Georgia"/>
              </a:rPr>
              <a:t>Benjamin Banneker</a:t>
            </a:r>
            <a:r>
              <a:rPr lang="en" sz="1800">
                <a:latin typeface="Georgia"/>
                <a:ea typeface="Georgia"/>
                <a:cs typeface="Georgia"/>
                <a:sym typeface="Georgia"/>
              </a:rPr>
              <a:t> was an astronomist, mathematician, and urban planner. He is notable for developing accurate almanacs for farmers, surveying the land to become Washington, DC and encouraging Founder Fathers to abolish slavery.</a:t>
            </a:r>
            <a:endParaRPr sz="1800">
              <a:latin typeface="Georgia"/>
              <a:ea typeface="Georgia"/>
              <a:cs typeface="Georgia"/>
              <a:sym typeface="Georgia"/>
            </a:endParaRPr>
          </a:p>
        </p:txBody>
      </p:sp>
      <p:pic>
        <p:nvPicPr>
          <p:cNvPr id="120" name="Google Shape;120;p23"/>
          <p:cNvPicPr preferRelativeResize="0"/>
          <p:nvPr/>
        </p:nvPicPr>
        <p:blipFill>
          <a:blip r:embed="rId3">
            <a:alphaModFix/>
          </a:blip>
          <a:stretch>
            <a:fillRect/>
          </a:stretch>
        </p:blipFill>
        <p:spPr>
          <a:xfrm>
            <a:off x="1267675" y="973675"/>
            <a:ext cx="2393250" cy="332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IP Presentation Master 3">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