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OXCdH8V0wQAPpp32Sl0MksdVow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ana Jovanović PROPULSI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882"/>
    <a:srgbClr val="BEE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8"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06c164f0d0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306c164f0d0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06c164f0d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306c164f0d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06c164f0d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306c164f0d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06c164f0d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306c164f0d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06c164f0d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306c164f0d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6"/>
          <p:cNvSpPr txBox="1">
            <a:spLocks noGrp="1"/>
          </p:cNvSpPr>
          <p:nvPr>
            <p:ph type="dt" idx="10"/>
          </p:nvPr>
        </p:nvSpPr>
        <p:spPr>
          <a:xfrm>
            <a:off x="838200" y="6356350"/>
            <a:ext cx="2743200" cy="365125"/>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4038600" y="6356350"/>
            <a:ext cx="4114800" cy="365125"/>
          </a:xfrm>
          <a:prstGeom prst="rect">
            <a:avLst/>
          </a:prstGeom>
          <a:noFill/>
          <a:ln>
            <a:noFill/>
          </a:ln>
        </p:spPr>
        <p:txBody>
          <a:bodyPr spcFirstLastPara="1" wrap="square" lIns="0" tIns="0" rIns="0" bIns="0" anchor="t"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8610600" y="6356350"/>
            <a:ext cx="2743200" cy="365125"/>
          </a:xfrm>
          <a:prstGeom prst="rect">
            <a:avLst/>
          </a:prstGeom>
          <a:noFill/>
          <a:ln>
            <a:noFill/>
          </a:ln>
        </p:spPr>
        <p:txBody>
          <a:bodyPr spcFirstLastPara="1" wrap="square" lIns="0" tIns="0" rIns="0" bIns="0" anchor="t"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pic>
        <p:nvPicPr>
          <p:cNvPr id="18" name="Google Shape;18;p1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 name="Google Shape;19;p17"/>
          <p:cNvSpPr txBox="1">
            <a:spLocks noGrp="1"/>
          </p:cNvSpPr>
          <p:nvPr>
            <p:ph type="title"/>
          </p:nvPr>
        </p:nvSpPr>
        <p:spPr>
          <a:xfrm>
            <a:off x="650631" y="365125"/>
            <a:ext cx="8897815" cy="132556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2A2882"/>
              </a:buClr>
              <a:buSzPts val="4400"/>
              <a:buFont typeface="Arial"/>
              <a:buNone/>
              <a:defRPr>
                <a:solidFill>
                  <a:srgbClr val="2A288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7"/>
          <p:cNvSpPr txBox="1">
            <a:spLocks noGrp="1"/>
          </p:cNvSpPr>
          <p:nvPr>
            <p:ph type="body" idx="1"/>
          </p:nvPr>
        </p:nvSpPr>
        <p:spPr>
          <a:xfrm>
            <a:off x="650631" y="1825625"/>
            <a:ext cx="8897815" cy="40036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
        <p:cNvGrpSpPr/>
        <p:nvPr/>
      </p:nvGrpSpPr>
      <p:grpSpPr>
        <a:xfrm>
          <a:off x="0" y="0"/>
          <a:ext cx="0" cy="0"/>
          <a:chOff x="0" y="0"/>
          <a:chExt cx="0" cy="0"/>
        </a:xfrm>
      </p:grpSpPr>
      <p:pic>
        <p:nvPicPr>
          <p:cNvPr id="22" name="Google Shape;22;p1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3" name="Google Shape;23;p18"/>
          <p:cNvSpPr txBox="1">
            <a:spLocks noGrp="1"/>
          </p:cNvSpPr>
          <p:nvPr>
            <p:ph type="title"/>
          </p:nvPr>
        </p:nvSpPr>
        <p:spPr>
          <a:xfrm>
            <a:off x="650631" y="365125"/>
            <a:ext cx="8897815" cy="132556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E85441"/>
              </a:buClr>
              <a:buSzPts val="4400"/>
              <a:buFont typeface="Arial"/>
              <a:buNone/>
              <a:defRPr>
                <a:solidFill>
                  <a:srgbClr val="E8544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650631" y="1825625"/>
            <a:ext cx="8897815" cy="40036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5"/>
        <p:cNvGrpSpPr/>
        <p:nvPr/>
      </p:nvGrpSpPr>
      <p:grpSpPr>
        <a:xfrm>
          <a:off x="0" y="0"/>
          <a:ext cx="0" cy="0"/>
          <a:chOff x="0" y="0"/>
          <a:chExt cx="0" cy="0"/>
        </a:xfrm>
      </p:grpSpPr>
      <p:pic>
        <p:nvPicPr>
          <p:cNvPr id="26" name="Google Shape;26;p1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 name="Google Shape;27;p19"/>
          <p:cNvSpPr txBox="1">
            <a:spLocks noGrp="1"/>
          </p:cNvSpPr>
          <p:nvPr>
            <p:ph type="title"/>
          </p:nvPr>
        </p:nvSpPr>
        <p:spPr>
          <a:xfrm>
            <a:off x="650631" y="365125"/>
            <a:ext cx="8897815" cy="132556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2A2882"/>
              </a:buClr>
              <a:buSzPts val="4400"/>
              <a:buFont typeface="Arial"/>
              <a:buNone/>
              <a:defRPr>
                <a:solidFill>
                  <a:srgbClr val="2A288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650632" y="1825625"/>
            <a:ext cx="5099538" cy="40036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9"/>
          <p:cNvSpPr txBox="1">
            <a:spLocks noGrp="1"/>
          </p:cNvSpPr>
          <p:nvPr>
            <p:ph type="body" idx="2"/>
          </p:nvPr>
        </p:nvSpPr>
        <p:spPr>
          <a:xfrm>
            <a:off x="5999286" y="1825624"/>
            <a:ext cx="5099538" cy="40036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0"/>
        <p:cNvGrpSpPr/>
        <p:nvPr/>
      </p:nvGrpSpPr>
      <p:grpSpPr>
        <a:xfrm>
          <a:off x="0" y="0"/>
          <a:ext cx="0" cy="0"/>
          <a:chOff x="0" y="0"/>
          <a:chExt cx="0" cy="0"/>
        </a:xfrm>
      </p:grpSpPr>
      <p:pic>
        <p:nvPicPr>
          <p:cNvPr id="31" name="Google Shape;31;p2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2" name="Google Shape;32;p20"/>
          <p:cNvSpPr txBox="1">
            <a:spLocks noGrp="1"/>
          </p:cNvSpPr>
          <p:nvPr>
            <p:ph type="title"/>
          </p:nvPr>
        </p:nvSpPr>
        <p:spPr>
          <a:xfrm>
            <a:off x="650631" y="365125"/>
            <a:ext cx="8897815" cy="132556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E85441"/>
              </a:buClr>
              <a:buSzPts val="4400"/>
              <a:buFont typeface="Arial"/>
              <a:buNone/>
              <a:defRPr>
                <a:solidFill>
                  <a:srgbClr val="E8544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650632" y="1825625"/>
            <a:ext cx="5099538" cy="40036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0"/>
          <p:cNvSpPr txBox="1">
            <a:spLocks noGrp="1"/>
          </p:cNvSpPr>
          <p:nvPr>
            <p:ph type="body" idx="2"/>
          </p:nvPr>
        </p:nvSpPr>
        <p:spPr>
          <a:xfrm>
            <a:off x="5999286" y="1825624"/>
            <a:ext cx="5099538" cy="400367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pic>
        <p:nvPicPr>
          <p:cNvPr id="56" name="Google Shape;56;p25"/>
          <p:cNvPicPr preferRelativeResize="0"/>
          <p:nvPr/>
        </p:nvPicPr>
        <p:blipFill rotWithShape="1">
          <a:blip r:embed="rId2">
            <a:alphaModFix/>
          </a:blip>
          <a:srcRect/>
          <a:stretch/>
        </p:blipFill>
        <p:spPr>
          <a:xfrm>
            <a:off x="432187" y="5694104"/>
            <a:ext cx="4523271" cy="88838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0" tIns="0" rIns="0" bIns="0" anchor="t" anchorCtr="0">
            <a:norm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0" tIns="0" rIns="0" bIns="0" anchor="t" anchorCtr="0">
            <a:norm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0" tIns="0" rIns="0" bIns="0" anchor="t" anchorCtr="0">
            <a:norm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r-Latn-R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8.xml"/><Relationship Id="rId16"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4" name="Google Shape;84;p1"/>
          <p:cNvPicPr preferRelativeResize="0"/>
          <p:nvPr/>
        </p:nvPicPr>
        <p:blipFill rotWithShape="1">
          <a:blip r:embed="rId4">
            <a:alphaModFix/>
          </a:blip>
          <a:srcRect/>
          <a:stretch/>
        </p:blipFill>
        <p:spPr>
          <a:xfrm>
            <a:off x="432187" y="5694104"/>
            <a:ext cx="4523271" cy="888388"/>
          </a:xfrm>
          <a:prstGeom prst="rect">
            <a:avLst/>
          </a:prstGeom>
          <a:noFill/>
          <a:ln>
            <a:noFill/>
          </a:ln>
        </p:spPr>
      </p:pic>
      <p:pic>
        <p:nvPicPr>
          <p:cNvPr id="85" name="Google Shape;85;p1"/>
          <p:cNvPicPr preferRelativeResize="0"/>
          <p:nvPr/>
        </p:nvPicPr>
        <p:blipFill rotWithShape="1">
          <a:blip r:embed="rId5">
            <a:alphaModFix/>
          </a:blip>
          <a:srcRect/>
          <a:stretch/>
        </p:blipFill>
        <p:spPr>
          <a:xfrm>
            <a:off x="2123415" y="617485"/>
            <a:ext cx="7945170" cy="55208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306c164f0d0_0_66"/>
          <p:cNvSpPr txBox="1">
            <a:spLocks noGrp="1"/>
          </p:cNvSpPr>
          <p:nvPr>
            <p:ph type="title"/>
          </p:nvPr>
        </p:nvSpPr>
        <p:spPr>
          <a:xfrm>
            <a:off x="650631" y="365125"/>
            <a:ext cx="8897700" cy="1325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2A2882"/>
              </a:buClr>
              <a:buSzPts val="4400"/>
              <a:buFont typeface="Arial"/>
              <a:buNone/>
            </a:pPr>
            <a:r>
              <a:rPr lang="sr-Latn-RS"/>
              <a:t>Examples of AI in everyday life</a:t>
            </a:r>
            <a:endParaRPr/>
          </a:p>
        </p:txBody>
      </p:sp>
      <p:sp>
        <p:nvSpPr>
          <p:cNvPr id="175" name="Google Shape;175;g306c164f0d0_0_66"/>
          <p:cNvSpPr txBox="1">
            <a:spLocks noGrp="1"/>
          </p:cNvSpPr>
          <p:nvPr>
            <p:ph type="body" idx="4294967295"/>
          </p:nvPr>
        </p:nvSpPr>
        <p:spPr>
          <a:xfrm>
            <a:off x="5999286" y="1825624"/>
            <a:ext cx="5099400" cy="400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Clr>
                <a:schemeClr val="dk1"/>
              </a:buClr>
              <a:buSzPts val="2800"/>
              <a:buNone/>
            </a:pPr>
            <a:endParaRPr/>
          </a:p>
        </p:txBody>
      </p:sp>
      <p:sp>
        <p:nvSpPr>
          <p:cNvPr id="176" name="Google Shape;176;g306c164f0d0_0_66"/>
          <p:cNvSpPr txBox="1"/>
          <p:nvPr/>
        </p:nvSpPr>
        <p:spPr>
          <a:xfrm>
            <a:off x="1911024" y="2178100"/>
            <a:ext cx="3618900" cy="90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r-Latn-RS">
                <a:solidFill>
                  <a:schemeClr val="dk1"/>
                </a:solidFill>
              </a:rPr>
              <a:t>AI helps cars drive themselves, recognize obstacles and follow traffic.</a:t>
            </a:r>
            <a:endParaRPr>
              <a:solidFill>
                <a:schemeClr val="dk1"/>
              </a:solidFill>
            </a:endParaRPr>
          </a:p>
        </p:txBody>
      </p:sp>
      <p:sp>
        <p:nvSpPr>
          <p:cNvPr id="177" name="Google Shape;177;g306c164f0d0_0_66"/>
          <p:cNvSpPr txBox="1"/>
          <p:nvPr/>
        </p:nvSpPr>
        <p:spPr>
          <a:xfrm>
            <a:off x="1911025" y="3429001"/>
            <a:ext cx="3618900" cy="10121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r-Latn-RS">
                <a:solidFill>
                  <a:schemeClr val="dk1"/>
                </a:solidFill>
              </a:rPr>
              <a:t>Google Translate uses AI to translate text from one language to another.</a:t>
            </a:r>
            <a:endParaRPr>
              <a:solidFill>
                <a:schemeClr val="dk1"/>
              </a:solidFill>
            </a:endParaRPr>
          </a:p>
        </p:txBody>
      </p:sp>
      <p:sp>
        <p:nvSpPr>
          <p:cNvPr id="178" name="Google Shape;178;g306c164f0d0_0_66"/>
          <p:cNvSpPr txBox="1"/>
          <p:nvPr/>
        </p:nvSpPr>
        <p:spPr>
          <a:xfrm>
            <a:off x="7034945" y="2046177"/>
            <a:ext cx="3916230" cy="10195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r-Latn-RS">
                <a:solidFill>
                  <a:schemeClr val="dk1"/>
                </a:solidFill>
              </a:rPr>
              <a:t>Spam filters: Email services use AI to identify and filter spam.</a:t>
            </a:r>
            <a:endParaRPr>
              <a:solidFill>
                <a:schemeClr val="dk1"/>
              </a:solidFill>
            </a:endParaRPr>
          </a:p>
        </p:txBody>
      </p:sp>
      <p:sp>
        <p:nvSpPr>
          <p:cNvPr id="179" name="Google Shape;179;g306c164f0d0_0_66"/>
          <p:cNvSpPr txBox="1"/>
          <p:nvPr/>
        </p:nvSpPr>
        <p:spPr>
          <a:xfrm>
            <a:off x="7032729" y="3421125"/>
            <a:ext cx="3915078" cy="10200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r-Latn-RS">
                <a:solidFill>
                  <a:schemeClr val="dk1"/>
                </a:solidFill>
              </a:rPr>
              <a:t>Cameras on phones use AI to improve photo quality and recognize faces.</a:t>
            </a:r>
            <a:endParaRPr>
              <a:solidFill>
                <a:schemeClr val="dk1"/>
              </a:solidFill>
            </a:endParaRPr>
          </a:p>
        </p:txBody>
      </p:sp>
      <p:sp>
        <p:nvSpPr>
          <p:cNvPr id="180" name="Google Shape;180;g306c164f0d0_0_66"/>
          <p:cNvSpPr/>
          <p:nvPr/>
        </p:nvSpPr>
        <p:spPr>
          <a:xfrm>
            <a:off x="650622" y="2116080"/>
            <a:ext cx="1037667" cy="887667"/>
          </a:xfrm>
          <a:custGeom>
            <a:avLst/>
            <a:gdLst/>
            <a:ahLst/>
            <a:cxnLst/>
            <a:rect l="l" t="t" r="r" b="b"/>
            <a:pathLst>
              <a:path w="1671939" h="1446227" extrusionOk="0">
                <a:moveTo>
                  <a:pt x="0" y="0"/>
                </a:moveTo>
                <a:lnTo>
                  <a:pt x="1671939" y="0"/>
                </a:lnTo>
                <a:lnTo>
                  <a:pt x="1671939" y="1446228"/>
                </a:lnTo>
                <a:lnTo>
                  <a:pt x="0" y="1446228"/>
                </a:lnTo>
                <a:lnTo>
                  <a:pt x="0" y="0"/>
                </a:lnTo>
                <a:close/>
              </a:path>
            </a:pathLst>
          </a:custGeom>
          <a:blipFill rotWithShape="1">
            <a:blip r:embed="rId3">
              <a:alphaModFix/>
            </a:blip>
            <a:stretch>
              <a:fillRect/>
            </a:stretch>
          </a:blipFill>
          <a:ln>
            <a:noFill/>
          </a:ln>
        </p:spPr>
        <p:txBody>
          <a:bodyPr/>
          <a:lstStyle/>
          <a:p>
            <a:endParaRPr lang="en-US"/>
          </a:p>
        </p:txBody>
      </p:sp>
      <p:sp>
        <p:nvSpPr>
          <p:cNvPr id="181" name="Google Shape;181;g306c164f0d0_0_66"/>
          <p:cNvSpPr/>
          <p:nvPr/>
        </p:nvSpPr>
        <p:spPr>
          <a:xfrm>
            <a:off x="650622" y="3429001"/>
            <a:ext cx="1037668" cy="1012188"/>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 name="Google Shape;183;g306c164f0d0_0_66"/>
          <p:cNvSpPr/>
          <p:nvPr/>
        </p:nvSpPr>
        <p:spPr>
          <a:xfrm>
            <a:off x="893514" y="3682948"/>
            <a:ext cx="546677" cy="513745"/>
          </a:xfrm>
          <a:custGeom>
            <a:avLst/>
            <a:gdLst/>
            <a:ahLst/>
            <a:cxnLst/>
            <a:rect l="l" t="t" r="r" b="b"/>
            <a:pathLst>
              <a:path w="1136312" h="1136312" extrusionOk="0">
                <a:moveTo>
                  <a:pt x="0" y="0"/>
                </a:moveTo>
                <a:lnTo>
                  <a:pt x="1136312" y="0"/>
                </a:lnTo>
                <a:lnTo>
                  <a:pt x="1136312" y="1136312"/>
                </a:lnTo>
                <a:lnTo>
                  <a:pt x="0" y="1136312"/>
                </a:lnTo>
                <a:lnTo>
                  <a:pt x="0" y="0"/>
                </a:lnTo>
                <a:close/>
              </a:path>
            </a:pathLst>
          </a:custGeom>
          <a:blipFill rotWithShape="1">
            <a:blip r:embed="rId4">
              <a:alphaModFix/>
            </a:blip>
            <a:stretch>
              <a:fillRect/>
            </a:stretch>
          </a:blipFill>
          <a:ln>
            <a:noFill/>
          </a:ln>
        </p:spPr>
        <p:txBody>
          <a:bodyPr/>
          <a:lstStyle/>
          <a:p>
            <a:endParaRPr lang="en-US"/>
          </a:p>
        </p:txBody>
      </p:sp>
      <p:sp>
        <p:nvSpPr>
          <p:cNvPr id="184" name="Google Shape;184;g306c164f0d0_0_66"/>
          <p:cNvSpPr/>
          <p:nvPr/>
        </p:nvSpPr>
        <p:spPr>
          <a:xfrm>
            <a:off x="5851652" y="2046177"/>
            <a:ext cx="1037668" cy="1019590"/>
          </a:xfrm>
          <a:custGeom>
            <a:avLst/>
            <a:gdLst/>
            <a:ahLst/>
            <a:cxnLst/>
            <a:rect l="l" t="t" r="r" b="b"/>
            <a:pathLst>
              <a:path w="1446227" h="1446227" extrusionOk="0">
                <a:moveTo>
                  <a:pt x="0" y="0"/>
                </a:moveTo>
                <a:lnTo>
                  <a:pt x="1446227" y="0"/>
                </a:lnTo>
                <a:lnTo>
                  <a:pt x="1446227" y="1446228"/>
                </a:lnTo>
                <a:lnTo>
                  <a:pt x="0" y="1446228"/>
                </a:lnTo>
                <a:lnTo>
                  <a:pt x="0" y="0"/>
                </a:lnTo>
                <a:close/>
              </a:path>
            </a:pathLst>
          </a:custGeom>
          <a:blipFill rotWithShape="1">
            <a:blip r:embed="rId5">
              <a:alphaModFix/>
            </a:blip>
            <a:stretch>
              <a:fillRect/>
            </a:stretch>
          </a:blipFill>
          <a:ln>
            <a:noFill/>
          </a:ln>
        </p:spPr>
        <p:txBody>
          <a:bodyPr/>
          <a:lstStyle/>
          <a:p>
            <a:endParaRPr lang="en-US"/>
          </a:p>
        </p:txBody>
      </p:sp>
      <p:sp>
        <p:nvSpPr>
          <p:cNvPr id="185" name="Google Shape;185;g306c164f0d0_0_66"/>
          <p:cNvSpPr/>
          <p:nvPr/>
        </p:nvSpPr>
        <p:spPr>
          <a:xfrm>
            <a:off x="5851652" y="3429789"/>
            <a:ext cx="1037668" cy="1020064"/>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06c164f0d0_0_89"/>
          <p:cNvSpPr txBox="1">
            <a:spLocks noGrp="1"/>
          </p:cNvSpPr>
          <p:nvPr>
            <p:ph type="title"/>
          </p:nvPr>
        </p:nvSpPr>
        <p:spPr>
          <a:xfrm>
            <a:off x="650631" y="365125"/>
            <a:ext cx="8897700" cy="1325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2A2882"/>
              </a:buClr>
              <a:buSzPts val="4400"/>
              <a:buFont typeface="Arial"/>
              <a:buNone/>
            </a:pPr>
            <a:r>
              <a:rPr lang="sr-Latn-RS"/>
              <a:t>Creative work with AI</a:t>
            </a:r>
            <a:endParaRPr/>
          </a:p>
        </p:txBody>
      </p:sp>
      <p:sp>
        <p:nvSpPr>
          <p:cNvPr id="191" name="Google Shape;191;g306c164f0d0_0_89"/>
          <p:cNvSpPr txBox="1">
            <a:spLocks noGrp="1"/>
          </p:cNvSpPr>
          <p:nvPr>
            <p:ph type="body" idx="1"/>
          </p:nvPr>
        </p:nvSpPr>
        <p:spPr>
          <a:xfrm>
            <a:off x="650617" y="1825625"/>
            <a:ext cx="11195100" cy="400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endParaRPr/>
          </a:p>
        </p:txBody>
      </p:sp>
      <p:sp>
        <p:nvSpPr>
          <p:cNvPr id="192" name="Google Shape;192;g306c164f0d0_0_89"/>
          <p:cNvSpPr txBox="1">
            <a:spLocks noGrp="1"/>
          </p:cNvSpPr>
          <p:nvPr>
            <p:ph type="body" idx="2"/>
          </p:nvPr>
        </p:nvSpPr>
        <p:spPr>
          <a:xfrm>
            <a:off x="5999286" y="1825624"/>
            <a:ext cx="5099400" cy="400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Clr>
                <a:schemeClr val="dk1"/>
              </a:buClr>
              <a:buSzPts val="2800"/>
              <a:buNone/>
            </a:pPr>
            <a:endParaRPr/>
          </a:p>
        </p:txBody>
      </p:sp>
      <p:sp>
        <p:nvSpPr>
          <p:cNvPr id="193" name="Google Shape;193;g306c164f0d0_0_89"/>
          <p:cNvSpPr txBox="1"/>
          <p:nvPr/>
        </p:nvSpPr>
        <p:spPr>
          <a:xfrm>
            <a:off x="2107145" y="1578968"/>
            <a:ext cx="3800698" cy="135178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r-Latn-RS" b="1">
                <a:solidFill>
                  <a:schemeClr val="dk1"/>
                </a:solidFill>
              </a:rPr>
              <a:t>Resources</a:t>
            </a:r>
            <a:endParaRPr b="1">
              <a:solidFill>
                <a:schemeClr val="dk1"/>
              </a:solidFill>
            </a:endParaRPr>
          </a:p>
          <a:p>
            <a:pPr marL="0" lvl="0" indent="0" algn="l" rtl="0">
              <a:spcBef>
                <a:spcPts val="0"/>
              </a:spcBef>
              <a:spcAft>
                <a:spcPts val="0"/>
              </a:spcAft>
              <a:buNone/>
            </a:pPr>
            <a:r>
              <a:rPr lang="sr-Latn-RS">
                <a:solidFill>
                  <a:schemeClr val="dk1"/>
                </a:solidFill>
              </a:rPr>
              <a:t>There are many online resources and tools that can help you get started with AI projects. Some of the popular tools are Scratch, mBlock, Google Teachable Machine, and MIT App Inventor.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sz="2800">
              <a:solidFill>
                <a:schemeClr val="dk1"/>
              </a:solidFill>
            </a:endParaRPr>
          </a:p>
        </p:txBody>
      </p:sp>
      <p:sp>
        <p:nvSpPr>
          <p:cNvPr id="194" name="Google Shape;194;g306c164f0d0_0_89"/>
          <p:cNvSpPr txBox="1"/>
          <p:nvPr/>
        </p:nvSpPr>
        <p:spPr>
          <a:xfrm>
            <a:off x="2107144" y="3428989"/>
            <a:ext cx="3800699" cy="11978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r-Latn-RS" b="1">
                <a:solidFill>
                  <a:schemeClr val="dk1"/>
                </a:solidFill>
              </a:rPr>
              <a:t>Simple projects</a:t>
            </a:r>
            <a:endParaRPr b="1">
              <a:solidFill>
                <a:schemeClr val="dk1"/>
              </a:solidFill>
            </a:endParaRPr>
          </a:p>
          <a:p>
            <a:pPr marL="0" lvl="0" indent="0" algn="l" rtl="0">
              <a:spcBef>
                <a:spcPts val="0"/>
              </a:spcBef>
              <a:spcAft>
                <a:spcPts val="0"/>
              </a:spcAft>
              <a:buNone/>
            </a:pPr>
            <a:r>
              <a:rPr lang="sr-Latn-RS">
                <a:solidFill>
                  <a:schemeClr val="dk1"/>
                </a:solidFill>
              </a:rPr>
              <a:t>Start with simple projects like image recognition or building simple chatbots.</a:t>
            </a:r>
            <a:r>
              <a:rPr lang="en-US">
                <a:solidFill>
                  <a:schemeClr val="dk1"/>
                </a:solidFill>
              </a:rPr>
              <a:t> </a:t>
            </a:r>
            <a:r>
              <a:rPr lang="sr-Latn-RS">
                <a:solidFill>
                  <a:schemeClr val="dk1"/>
                </a:solidFill>
              </a:rPr>
              <a:t>As you progress, you can move on to more complex projects.</a:t>
            </a:r>
            <a:endParaRPr>
              <a:solidFill>
                <a:schemeClr val="dk1"/>
              </a:solidFill>
            </a:endParaRPr>
          </a:p>
          <a:p>
            <a:pPr marL="0" lvl="0" indent="0" algn="l" rtl="0">
              <a:spcBef>
                <a:spcPts val="0"/>
              </a:spcBef>
              <a:spcAft>
                <a:spcPts val="0"/>
              </a:spcAft>
              <a:buNone/>
            </a:pPr>
            <a:endParaRPr sz="2800">
              <a:solidFill>
                <a:schemeClr val="dk1"/>
              </a:solidFill>
            </a:endParaRPr>
          </a:p>
        </p:txBody>
      </p:sp>
      <p:sp>
        <p:nvSpPr>
          <p:cNvPr id="195" name="Google Shape;195;g306c164f0d0_0_89"/>
          <p:cNvSpPr txBox="1"/>
          <p:nvPr/>
        </p:nvSpPr>
        <p:spPr>
          <a:xfrm>
            <a:off x="7689790" y="1680866"/>
            <a:ext cx="3800699" cy="135178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r-Latn-RS" b="1">
                <a:solidFill>
                  <a:schemeClr val="dk1"/>
                </a:solidFill>
              </a:rPr>
              <a:t>Learning to code</a:t>
            </a:r>
            <a:endParaRPr b="1">
              <a:solidFill>
                <a:schemeClr val="dk1"/>
              </a:solidFill>
            </a:endParaRPr>
          </a:p>
          <a:p>
            <a:pPr marL="0" lvl="0" indent="0" algn="l" rtl="0">
              <a:spcBef>
                <a:spcPts val="0"/>
              </a:spcBef>
              <a:spcAft>
                <a:spcPts val="0"/>
              </a:spcAft>
              <a:buNone/>
            </a:pPr>
            <a:r>
              <a:rPr lang="sr-Latn-RS">
                <a:solidFill>
                  <a:schemeClr val="dk1"/>
                </a:solidFill>
              </a:rPr>
              <a:t>If you want to learn how to write your own code, you can start with simple programming languages, this will help you better understand how AI works.</a:t>
            </a:r>
            <a:endParaRPr>
              <a:solidFill>
                <a:schemeClr val="dk1"/>
              </a:solidFill>
            </a:endParaRPr>
          </a:p>
        </p:txBody>
      </p:sp>
      <p:sp>
        <p:nvSpPr>
          <p:cNvPr id="196" name="Google Shape;196;g306c164f0d0_0_89"/>
          <p:cNvSpPr/>
          <p:nvPr/>
        </p:nvSpPr>
        <p:spPr>
          <a:xfrm>
            <a:off x="771852" y="1717901"/>
            <a:ext cx="1231114" cy="1072095"/>
          </a:xfrm>
          <a:custGeom>
            <a:avLst/>
            <a:gdLst/>
            <a:ahLst/>
            <a:cxnLst/>
            <a:rect l="l" t="t" r="r" b="b"/>
            <a:pathLst>
              <a:path w="1231114" h="1072095" extrusionOk="0">
                <a:moveTo>
                  <a:pt x="0" y="0"/>
                </a:moveTo>
                <a:lnTo>
                  <a:pt x="1231114" y="0"/>
                </a:lnTo>
                <a:lnTo>
                  <a:pt x="1231114" y="1072095"/>
                </a:lnTo>
                <a:lnTo>
                  <a:pt x="0" y="1072095"/>
                </a:lnTo>
                <a:lnTo>
                  <a:pt x="0" y="0"/>
                </a:lnTo>
                <a:close/>
              </a:path>
            </a:pathLst>
          </a:custGeom>
          <a:blipFill rotWithShape="1">
            <a:blip r:embed="rId3">
              <a:alphaModFix/>
            </a:blip>
            <a:stretch>
              <a:fillRect/>
            </a:stretch>
          </a:blipFill>
          <a:ln>
            <a:noFill/>
          </a:ln>
        </p:spPr>
        <p:txBody>
          <a:bodyPr/>
          <a:lstStyle/>
          <a:p>
            <a:endParaRPr lang="en-US"/>
          </a:p>
        </p:txBody>
      </p:sp>
      <p:sp>
        <p:nvSpPr>
          <p:cNvPr id="197" name="Google Shape;197;g306c164f0d0_0_89"/>
          <p:cNvSpPr/>
          <p:nvPr/>
        </p:nvSpPr>
        <p:spPr>
          <a:xfrm>
            <a:off x="926615" y="3521261"/>
            <a:ext cx="984195" cy="1013329"/>
          </a:xfrm>
          <a:custGeom>
            <a:avLst/>
            <a:gdLst/>
            <a:ahLst/>
            <a:cxnLst/>
            <a:rect l="l" t="t" r="r" b="b"/>
            <a:pathLst>
              <a:path w="984195" h="1013329" extrusionOk="0">
                <a:moveTo>
                  <a:pt x="0" y="0"/>
                </a:moveTo>
                <a:lnTo>
                  <a:pt x="984195" y="0"/>
                </a:lnTo>
                <a:lnTo>
                  <a:pt x="984195" y="1013329"/>
                </a:lnTo>
                <a:lnTo>
                  <a:pt x="0" y="1013329"/>
                </a:lnTo>
                <a:lnTo>
                  <a:pt x="0" y="0"/>
                </a:lnTo>
                <a:close/>
              </a:path>
            </a:pathLst>
          </a:custGeom>
          <a:blipFill rotWithShape="1">
            <a:blip r:embed="rId4">
              <a:alphaModFix/>
            </a:blip>
            <a:stretch>
              <a:fillRect/>
            </a:stretch>
          </a:blipFill>
          <a:ln>
            <a:noFill/>
          </a:ln>
        </p:spPr>
        <p:txBody>
          <a:bodyPr/>
          <a:lstStyle/>
          <a:p>
            <a:endParaRPr lang="en-US"/>
          </a:p>
        </p:txBody>
      </p:sp>
      <p:sp>
        <p:nvSpPr>
          <p:cNvPr id="198" name="Google Shape;198;g306c164f0d0_0_89"/>
          <p:cNvSpPr/>
          <p:nvPr/>
        </p:nvSpPr>
        <p:spPr>
          <a:xfrm>
            <a:off x="6464143" y="7883679"/>
            <a:ext cx="1231114" cy="856650"/>
          </a:xfrm>
          <a:custGeom>
            <a:avLst/>
            <a:gdLst/>
            <a:ahLst/>
            <a:cxnLst/>
            <a:rect l="l" t="t" r="r" b="b"/>
            <a:pathLst>
              <a:path w="1231114" h="856650" extrusionOk="0">
                <a:moveTo>
                  <a:pt x="0" y="0"/>
                </a:moveTo>
                <a:lnTo>
                  <a:pt x="1231115" y="0"/>
                </a:lnTo>
                <a:lnTo>
                  <a:pt x="1231115" y="856650"/>
                </a:lnTo>
                <a:lnTo>
                  <a:pt x="0" y="856650"/>
                </a:lnTo>
                <a:lnTo>
                  <a:pt x="0" y="0"/>
                </a:lnTo>
                <a:close/>
              </a:path>
            </a:pathLst>
          </a:custGeom>
          <a:blipFill rotWithShape="1">
            <a:blip r:embed="rId5">
              <a:alphaModFix/>
            </a:blip>
            <a:stretch>
              <a:fillRect/>
            </a:stretch>
          </a:blipFill>
          <a:ln>
            <a:noFill/>
          </a:ln>
        </p:spPr>
        <p:txBody>
          <a:bodyPr/>
          <a:lstStyle/>
          <a:p>
            <a:endParaRPr lang="en-US"/>
          </a:p>
        </p:txBody>
      </p:sp>
      <p:sp>
        <p:nvSpPr>
          <p:cNvPr id="199" name="Google Shape;199;g306c164f0d0_0_89"/>
          <p:cNvSpPr/>
          <p:nvPr/>
        </p:nvSpPr>
        <p:spPr>
          <a:xfrm>
            <a:off x="6349883" y="1825623"/>
            <a:ext cx="1231114" cy="856650"/>
          </a:xfrm>
          <a:custGeom>
            <a:avLst/>
            <a:gdLst/>
            <a:ahLst/>
            <a:cxnLst/>
            <a:rect l="l" t="t" r="r" b="b"/>
            <a:pathLst>
              <a:path w="1231114" h="856650" extrusionOk="0">
                <a:moveTo>
                  <a:pt x="0" y="0"/>
                </a:moveTo>
                <a:lnTo>
                  <a:pt x="1231115" y="0"/>
                </a:lnTo>
                <a:lnTo>
                  <a:pt x="1231115" y="856650"/>
                </a:lnTo>
                <a:lnTo>
                  <a:pt x="0" y="856650"/>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650631" y="365125"/>
            <a:ext cx="8897815" cy="132556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2A2882"/>
              </a:buClr>
              <a:buSzPct val="100000"/>
              <a:buFont typeface="Arial"/>
              <a:buNone/>
            </a:pPr>
            <a:r>
              <a:rPr lang="sr-Latn-RS"/>
              <a:t>How computers learn </a:t>
            </a:r>
            <a:r>
              <a:rPr lang="en-US"/>
              <a:t>–</a:t>
            </a:r>
            <a:r>
              <a:rPr lang="sr-Latn-RS"/>
              <a:t> Basics of AI</a:t>
            </a:r>
            <a:endParaRPr/>
          </a:p>
          <a:p>
            <a:pPr marL="0" lvl="0" indent="0" algn="l" rtl="0">
              <a:lnSpc>
                <a:spcPct val="90000"/>
              </a:lnSpc>
              <a:spcBef>
                <a:spcPts val="0"/>
              </a:spcBef>
              <a:spcAft>
                <a:spcPts val="0"/>
              </a:spcAft>
              <a:buClr>
                <a:srgbClr val="2A2882"/>
              </a:buClr>
              <a:buSzPct val="100000"/>
              <a:buFont typeface="Arial"/>
              <a:buNone/>
            </a:pPr>
            <a:endParaRPr/>
          </a:p>
          <a:p>
            <a:pPr marL="0" lvl="0" indent="0" algn="l" rtl="0">
              <a:lnSpc>
                <a:spcPct val="90000"/>
              </a:lnSpc>
              <a:spcBef>
                <a:spcPts val="0"/>
              </a:spcBef>
              <a:spcAft>
                <a:spcPts val="0"/>
              </a:spcAft>
              <a:buClr>
                <a:srgbClr val="2A2882"/>
              </a:buClr>
              <a:buSzPct val="100000"/>
              <a:buFont typeface="Arial"/>
              <a:buNone/>
            </a:pPr>
            <a:endParaRPr/>
          </a:p>
        </p:txBody>
      </p:sp>
      <p:sp>
        <p:nvSpPr>
          <p:cNvPr id="91" name="Google Shape;91;p2"/>
          <p:cNvSpPr/>
          <p:nvPr/>
        </p:nvSpPr>
        <p:spPr>
          <a:xfrm>
            <a:off x="2418519" y="1783750"/>
            <a:ext cx="3280331" cy="3284437"/>
          </a:xfrm>
          <a:custGeom>
            <a:avLst/>
            <a:gdLst/>
            <a:ahLst/>
            <a:cxnLst/>
            <a:rect l="l" t="t" r="r" b="b"/>
            <a:pathLst>
              <a:path w="3280331" h="3284437" extrusionOk="0">
                <a:moveTo>
                  <a:pt x="0" y="0"/>
                </a:moveTo>
                <a:lnTo>
                  <a:pt x="3280331" y="0"/>
                </a:lnTo>
                <a:lnTo>
                  <a:pt x="3280331" y="3284437"/>
                </a:lnTo>
                <a:lnTo>
                  <a:pt x="0" y="3284437"/>
                </a:lnTo>
                <a:lnTo>
                  <a:pt x="0" y="0"/>
                </a:lnTo>
                <a:close/>
              </a:path>
            </a:pathLst>
          </a:custGeom>
          <a:blipFill rotWithShape="1">
            <a:blip r:embed="rId3">
              <a:alphaModFix/>
            </a:blip>
            <a:stretch>
              <a:fillRect/>
            </a:stretch>
          </a:blipFill>
          <a:ln>
            <a:noFill/>
          </a:ln>
        </p:spPr>
        <p:txBody>
          <a:bodyPr/>
          <a:lstStyle/>
          <a:p>
            <a:endParaRPr lang="en-US"/>
          </a:p>
        </p:txBody>
      </p:sp>
      <p:sp>
        <p:nvSpPr>
          <p:cNvPr id="92" name="Google Shape;92;p2"/>
          <p:cNvSpPr/>
          <p:nvPr/>
        </p:nvSpPr>
        <p:spPr>
          <a:xfrm>
            <a:off x="6637649" y="1310674"/>
            <a:ext cx="3135832" cy="4230590"/>
          </a:xfrm>
          <a:custGeom>
            <a:avLst/>
            <a:gdLst/>
            <a:ahLst/>
            <a:cxnLst/>
            <a:rect l="l" t="t" r="r" b="b"/>
            <a:pathLst>
              <a:path w="8320477" h="11093969" extrusionOk="0">
                <a:moveTo>
                  <a:pt x="0" y="0"/>
                </a:moveTo>
                <a:lnTo>
                  <a:pt x="8320477" y="0"/>
                </a:lnTo>
                <a:lnTo>
                  <a:pt x="8320477" y="11093968"/>
                </a:lnTo>
                <a:lnTo>
                  <a:pt x="0" y="11093968"/>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650631" y="365125"/>
            <a:ext cx="8897815" cy="132556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E85441"/>
              </a:buClr>
              <a:buSzPts val="4400"/>
              <a:buFont typeface="Arial"/>
              <a:buNone/>
            </a:pPr>
            <a:r>
              <a:rPr lang="sr-Latn-RS"/>
              <a:t>How do people learn?</a:t>
            </a:r>
            <a:endParaRPr/>
          </a:p>
        </p:txBody>
      </p:sp>
      <p:sp>
        <p:nvSpPr>
          <p:cNvPr id="99" name="Google Shape;99;p3"/>
          <p:cNvSpPr/>
          <p:nvPr/>
        </p:nvSpPr>
        <p:spPr>
          <a:xfrm>
            <a:off x="1664214" y="1151025"/>
            <a:ext cx="4596378" cy="4555949"/>
          </a:xfrm>
          <a:custGeom>
            <a:avLst/>
            <a:gdLst/>
            <a:ahLst/>
            <a:cxnLst/>
            <a:rect l="l" t="t" r="r" b="b"/>
            <a:pathLst>
              <a:path w="7970431" h="7096309" extrusionOk="0">
                <a:moveTo>
                  <a:pt x="0" y="0"/>
                </a:moveTo>
                <a:lnTo>
                  <a:pt x="7970431" y="0"/>
                </a:lnTo>
                <a:lnTo>
                  <a:pt x="7970431" y="7096310"/>
                </a:lnTo>
                <a:lnTo>
                  <a:pt x="0" y="7096310"/>
                </a:lnTo>
                <a:lnTo>
                  <a:pt x="0" y="0"/>
                </a:lnTo>
                <a:close/>
              </a:path>
            </a:pathLst>
          </a:custGeom>
          <a:blipFill rotWithShape="1">
            <a:blip r:embed="rId3">
              <a:alphaModFix/>
            </a:blip>
            <a:stretch>
              <a:fillRect l="-145277" r="-3757"/>
            </a:stretch>
          </a:blipFill>
          <a:ln>
            <a:noFill/>
          </a:ln>
        </p:spPr>
        <p:txBody>
          <a:bodyPr/>
          <a:lstStyle/>
          <a:p>
            <a:endParaRPr lang="en-US"/>
          </a:p>
        </p:txBody>
      </p:sp>
      <p:sp>
        <p:nvSpPr>
          <p:cNvPr id="100" name="Google Shape;100;p3"/>
          <p:cNvSpPr/>
          <p:nvPr/>
        </p:nvSpPr>
        <p:spPr>
          <a:xfrm>
            <a:off x="7225728" y="1967597"/>
            <a:ext cx="3023334" cy="2922804"/>
          </a:xfrm>
          <a:custGeom>
            <a:avLst/>
            <a:gdLst/>
            <a:ahLst/>
            <a:cxnLst/>
            <a:rect l="l" t="t" r="r" b="b"/>
            <a:pathLst>
              <a:path w="5624808" h="5338454" extrusionOk="0">
                <a:moveTo>
                  <a:pt x="0" y="0"/>
                </a:moveTo>
                <a:lnTo>
                  <a:pt x="5624808" y="0"/>
                </a:lnTo>
                <a:lnTo>
                  <a:pt x="5624808" y="5338454"/>
                </a:lnTo>
                <a:lnTo>
                  <a:pt x="0" y="5338454"/>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3" name="Rectangle 2">
            <a:extLst>
              <a:ext uri="{FF2B5EF4-FFF2-40B4-BE49-F238E27FC236}">
                <a16:creationId xmlns:a16="http://schemas.microsoft.com/office/drawing/2014/main" id="{AEE8BBE3-5623-3420-4EA2-B3145048ABFD}"/>
              </a:ext>
            </a:extLst>
          </p:cNvPr>
          <p:cNvSpPr/>
          <p:nvPr/>
        </p:nvSpPr>
        <p:spPr>
          <a:xfrm>
            <a:off x="7441184" y="4959383"/>
            <a:ext cx="2157984" cy="524384"/>
          </a:xfrm>
          <a:prstGeom prst="rect">
            <a:avLst/>
          </a:prstGeom>
          <a:solidFill>
            <a:srgbClr val="BEE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DD51C00-368A-5F5B-50F1-DACE5E0730F0}"/>
              </a:ext>
            </a:extLst>
          </p:cNvPr>
          <p:cNvSpPr/>
          <p:nvPr/>
        </p:nvSpPr>
        <p:spPr>
          <a:xfrm>
            <a:off x="2688489" y="4959383"/>
            <a:ext cx="2157984" cy="524384"/>
          </a:xfrm>
          <a:prstGeom prst="rect">
            <a:avLst/>
          </a:prstGeom>
          <a:solidFill>
            <a:srgbClr val="BEE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Google Shape;105;p4"/>
          <p:cNvSpPr txBox="1">
            <a:spLocks noGrp="1"/>
          </p:cNvSpPr>
          <p:nvPr>
            <p:ph type="title"/>
          </p:nvPr>
        </p:nvSpPr>
        <p:spPr>
          <a:xfrm>
            <a:off x="650631" y="365125"/>
            <a:ext cx="8897815" cy="132556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2A2882"/>
              </a:buClr>
              <a:buSzPts val="4400"/>
              <a:buFont typeface="Arial"/>
              <a:buNone/>
            </a:pPr>
            <a:r>
              <a:rPr lang="sr-Latn-RS"/>
              <a:t>How do people learn?</a:t>
            </a:r>
            <a:endParaRPr/>
          </a:p>
        </p:txBody>
      </p:sp>
      <p:sp>
        <p:nvSpPr>
          <p:cNvPr id="106" name="Google Shape;106;p4"/>
          <p:cNvSpPr txBox="1">
            <a:spLocks noGrp="1"/>
          </p:cNvSpPr>
          <p:nvPr>
            <p:ph type="body" idx="1"/>
          </p:nvPr>
        </p:nvSpPr>
        <p:spPr>
          <a:xfrm>
            <a:off x="2205890" y="5031164"/>
            <a:ext cx="3123184" cy="532844"/>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2800"/>
              <a:buFont typeface="Arial"/>
              <a:buNone/>
            </a:pPr>
            <a:r>
              <a:rPr lang="sr-Latn-RS">
                <a:solidFill>
                  <a:srgbClr val="2A2882"/>
                </a:solidFill>
                <a:latin typeface="Arial Bold" panose="020B0704020202020204" pitchFamily="34" charset="0"/>
                <a:cs typeface="Arial Bold" panose="020B0704020202020204" pitchFamily="34" charset="0"/>
              </a:rPr>
              <a:t>Training</a:t>
            </a:r>
            <a:endParaRPr>
              <a:solidFill>
                <a:srgbClr val="2A2882"/>
              </a:solidFill>
              <a:latin typeface="Arial Bold" panose="020B0704020202020204" pitchFamily="34" charset="0"/>
              <a:cs typeface="Arial Bold" panose="020B0704020202020204" pitchFamily="34" charset="0"/>
            </a:endParaRPr>
          </a:p>
        </p:txBody>
      </p:sp>
      <p:sp>
        <p:nvSpPr>
          <p:cNvPr id="107" name="Google Shape;107;p4"/>
          <p:cNvSpPr txBox="1">
            <a:spLocks noGrp="1"/>
          </p:cNvSpPr>
          <p:nvPr>
            <p:ph type="body" idx="2"/>
          </p:nvPr>
        </p:nvSpPr>
        <p:spPr>
          <a:xfrm>
            <a:off x="6873240" y="5031162"/>
            <a:ext cx="3293872" cy="532845"/>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2800"/>
              <a:buNone/>
            </a:pPr>
            <a:r>
              <a:rPr lang="sr-Latn-RS">
                <a:solidFill>
                  <a:srgbClr val="2A2882"/>
                </a:solidFill>
                <a:latin typeface="Arial Bold" panose="020B0704020202020204" pitchFamily="34" charset="0"/>
                <a:cs typeface="Arial Bold" panose="020B0704020202020204" pitchFamily="34" charset="0"/>
              </a:rPr>
              <a:t>Test</a:t>
            </a:r>
            <a:endParaRPr>
              <a:solidFill>
                <a:srgbClr val="2A2882"/>
              </a:solidFill>
              <a:latin typeface="Arial Bold" panose="020B0704020202020204" pitchFamily="34" charset="0"/>
              <a:cs typeface="Arial Bold" panose="020B0704020202020204" pitchFamily="34" charset="0"/>
            </a:endParaRPr>
          </a:p>
          <a:p>
            <a:pPr marL="0" lvl="0" indent="0" algn="ctr" rtl="0">
              <a:lnSpc>
                <a:spcPct val="90000"/>
              </a:lnSpc>
              <a:spcBef>
                <a:spcPts val="0"/>
              </a:spcBef>
              <a:spcAft>
                <a:spcPts val="0"/>
              </a:spcAft>
              <a:buClr>
                <a:schemeClr val="dk1"/>
              </a:buClr>
              <a:buSzPts val="2800"/>
              <a:buNone/>
            </a:pPr>
            <a:endParaRPr/>
          </a:p>
        </p:txBody>
      </p:sp>
      <p:sp>
        <p:nvSpPr>
          <p:cNvPr id="109" name="Google Shape;109;p4"/>
          <p:cNvSpPr/>
          <p:nvPr/>
        </p:nvSpPr>
        <p:spPr>
          <a:xfrm>
            <a:off x="6873240" y="1599516"/>
            <a:ext cx="3293872" cy="329387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3">
              <a:alphaModFix/>
            </a:blip>
            <a:stretch>
              <a:fillRect l="-24899" r="-24908"/>
            </a:stretch>
          </a:blipFill>
          <a:ln w="38100" cap="sq"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2120546" y="1618137"/>
            <a:ext cx="3293871" cy="3275251"/>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a:alphaModFix/>
            </a:blip>
            <a:stretch>
              <a:fillRect l="-16659" r="-16668"/>
            </a:stretch>
          </a:blipFill>
          <a:ln w="38100" cap="sq"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650631" y="365125"/>
            <a:ext cx="8897815" cy="132556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E85441"/>
              </a:buClr>
              <a:buSzPts val="4400"/>
              <a:buFont typeface="Arial"/>
              <a:buNone/>
            </a:pPr>
            <a:r>
              <a:rPr lang="sr-Latn-RS"/>
              <a:t>What is artificial intelligence (AI)?</a:t>
            </a:r>
            <a:endParaRPr/>
          </a:p>
          <a:p>
            <a:pPr marL="0" lvl="0" indent="0" algn="l" rtl="0">
              <a:lnSpc>
                <a:spcPct val="90000"/>
              </a:lnSpc>
              <a:spcBef>
                <a:spcPts val="0"/>
              </a:spcBef>
              <a:spcAft>
                <a:spcPts val="0"/>
              </a:spcAft>
              <a:buClr>
                <a:srgbClr val="E85441"/>
              </a:buClr>
              <a:buSzPts val="4400"/>
              <a:buFont typeface="Arial"/>
              <a:buNone/>
            </a:pPr>
            <a:endParaRPr/>
          </a:p>
        </p:txBody>
      </p:sp>
      <p:sp>
        <p:nvSpPr>
          <p:cNvPr id="115" name="Google Shape;115;p5"/>
          <p:cNvSpPr txBox="1">
            <a:spLocks noGrp="1"/>
          </p:cNvSpPr>
          <p:nvPr>
            <p:ph type="body" idx="1"/>
          </p:nvPr>
        </p:nvSpPr>
        <p:spPr>
          <a:xfrm>
            <a:off x="650631" y="1947671"/>
            <a:ext cx="7304649" cy="2578609"/>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800"/>
              <a:buNone/>
            </a:pPr>
            <a:r>
              <a:rPr lang="sr-Latn-RS"/>
              <a:t>AI or artificial intelligence is a technology that enables computers to learn, think and solve problems like humans. </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r>
              <a:rPr lang="sr-Latn-RS"/>
              <a:t>AI is all around us and is used in many applications that we use every day.</a:t>
            </a:r>
            <a:endParaRPr/>
          </a:p>
          <a:p>
            <a:pPr marL="0" lvl="0" indent="0" algn="l" rtl="0">
              <a:lnSpc>
                <a:spcPct val="90000"/>
              </a:lnSpc>
              <a:spcBef>
                <a:spcPts val="0"/>
              </a:spcBef>
              <a:spcAft>
                <a:spcPts val="0"/>
              </a:spcAft>
              <a:buClr>
                <a:schemeClr val="dk1"/>
              </a:buClr>
              <a:buSzPts val="2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06c164f0d0_0_7"/>
          <p:cNvSpPr txBox="1">
            <a:spLocks noGrp="1"/>
          </p:cNvSpPr>
          <p:nvPr>
            <p:ph type="title"/>
          </p:nvPr>
        </p:nvSpPr>
        <p:spPr>
          <a:xfrm>
            <a:off x="650631" y="365125"/>
            <a:ext cx="8897700" cy="1325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2A2882"/>
              </a:buClr>
              <a:buSzPts val="4400"/>
              <a:buFont typeface="Arial"/>
              <a:buNone/>
            </a:pPr>
            <a:r>
              <a:rPr lang="sr-Latn-RS"/>
              <a:t>Different types of learning in AI</a:t>
            </a:r>
            <a:endParaRPr/>
          </a:p>
        </p:txBody>
      </p:sp>
      <p:sp>
        <p:nvSpPr>
          <p:cNvPr id="2" name="Rectangle 1">
            <a:extLst>
              <a:ext uri="{FF2B5EF4-FFF2-40B4-BE49-F238E27FC236}">
                <a16:creationId xmlns:a16="http://schemas.microsoft.com/office/drawing/2014/main" id="{F9665F84-0482-F4CE-F4E2-FC2E7BE13348}"/>
              </a:ext>
            </a:extLst>
          </p:cNvPr>
          <p:cNvSpPr/>
          <p:nvPr/>
        </p:nvSpPr>
        <p:spPr>
          <a:xfrm>
            <a:off x="650631" y="1745689"/>
            <a:ext cx="5099400" cy="524384"/>
          </a:xfrm>
          <a:prstGeom prst="rect">
            <a:avLst/>
          </a:prstGeom>
          <a:solidFill>
            <a:srgbClr val="BEE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Google Shape;121;g306c164f0d0_0_7"/>
          <p:cNvSpPr txBox="1">
            <a:spLocks noGrp="1"/>
          </p:cNvSpPr>
          <p:nvPr>
            <p:ph type="body" idx="1"/>
          </p:nvPr>
        </p:nvSpPr>
        <p:spPr>
          <a:xfrm>
            <a:off x="650632" y="1825625"/>
            <a:ext cx="5099400" cy="4003800"/>
          </a:xfrm>
          <a:prstGeom prst="rect">
            <a:avLst/>
          </a:prstGeom>
          <a:noFill/>
          <a:ln>
            <a:noFill/>
          </a:ln>
        </p:spPr>
        <p:txBody>
          <a:bodyPr spcFirstLastPara="1" wrap="square" lIns="0" tIns="0" rIns="0" bIns="0" anchor="t" anchorCtr="0">
            <a:normAutofit/>
          </a:bodyPr>
          <a:lstStyle/>
          <a:p>
            <a:pPr marL="50800" lvl="0" indent="0" algn="l" rtl="0">
              <a:lnSpc>
                <a:spcPct val="90000"/>
              </a:lnSpc>
              <a:spcBef>
                <a:spcPts val="0"/>
              </a:spcBef>
              <a:spcAft>
                <a:spcPts val="0"/>
              </a:spcAft>
              <a:buSzPts val="2800"/>
            </a:pPr>
            <a:r>
              <a:rPr lang="sr-Latn-RS">
                <a:solidFill>
                  <a:srgbClr val="2A2882"/>
                </a:solidFill>
                <a:latin typeface="Arial Bold" panose="020B0704020202020204" pitchFamily="34" charset="0"/>
                <a:cs typeface="Arial Bold" panose="020B0704020202020204" pitchFamily="34" charset="0"/>
              </a:rPr>
              <a:t>Supervised learning</a:t>
            </a:r>
            <a:endParaRPr>
              <a:solidFill>
                <a:srgbClr val="2A2882"/>
              </a:solidFill>
              <a:latin typeface="Arial Bold" panose="020B0704020202020204" pitchFamily="34" charset="0"/>
              <a:cs typeface="Arial Bold" panose="020B0704020202020204" pitchFamily="34" charset="0"/>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r>
              <a:rPr lang="sr-Latn-RS"/>
              <a:t>Computers learn by the examples we show them. We give them data and tell them what this data represents. For example, we show pictures of cats and say 'this is a cat.</a:t>
            </a:r>
            <a:endParaRPr/>
          </a:p>
          <a:p>
            <a:pPr marL="0" lvl="0" indent="0" algn="l" rtl="0">
              <a:lnSpc>
                <a:spcPct val="90000"/>
              </a:lnSpc>
              <a:spcBef>
                <a:spcPts val="0"/>
              </a:spcBef>
              <a:spcAft>
                <a:spcPts val="0"/>
              </a:spcAft>
              <a:buClr>
                <a:schemeClr val="dk1"/>
              </a:buClr>
              <a:buSzPts val="2800"/>
              <a:buNone/>
            </a:pPr>
            <a:endParaRPr/>
          </a:p>
        </p:txBody>
      </p:sp>
      <p:sp>
        <p:nvSpPr>
          <p:cNvPr id="3" name="Rectangle 2">
            <a:extLst>
              <a:ext uri="{FF2B5EF4-FFF2-40B4-BE49-F238E27FC236}">
                <a16:creationId xmlns:a16="http://schemas.microsoft.com/office/drawing/2014/main" id="{C0486228-5B21-2EC3-B850-C71111F7D07B}"/>
              </a:ext>
            </a:extLst>
          </p:cNvPr>
          <p:cNvSpPr/>
          <p:nvPr/>
        </p:nvSpPr>
        <p:spPr>
          <a:xfrm>
            <a:off x="5999285" y="1745689"/>
            <a:ext cx="5099400" cy="524384"/>
          </a:xfrm>
          <a:prstGeom prst="rect">
            <a:avLst/>
          </a:prstGeom>
          <a:solidFill>
            <a:srgbClr val="BEE3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Google Shape;122;g306c164f0d0_0_7"/>
          <p:cNvSpPr txBox="1">
            <a:spLocks noGrp="1"/>
          </p:cNvSpPr>
          <p:nvPr>
            <p:ph type="body" idx="2"/>
          </p:nvPr>
        </p:nvSpPr>
        <p:spPr>
          <a:xfrm>
            <a:off x="5999286" y="1825624"/>
            <a:ext cx="5099400" cy="4003800"/>
          </a:xfrm>
          <a:prstGeom prst="rect">
            <a:avLst/>
          </a:prstGeom>
          <a:noFill/>
          <a:ln>
            <a:noFill/>
          </a:ln>
        </p:spPr>
        <p:txBody>
          <a:bodyPr spcFirstLastPara="1" wrap="square" lIns="0" tIns="0" rIns="0" bIns="0" anchor="t" anchorCtr="0">
            <a:normAutofit/>
          </a:bodyPr>
          <a:lstStyle/>
          <a:p>
            <a:pPr marL="50800" lvl="0" indent="0" algn="l" rtl="0">
              <a:lnSpc>
                <a:spcPct val="90000"/>
              </a:lnSpc>
              <a:spcBef>
                <a:spcPts val="0"/>
              </a:spcBef>
              <a:spcAft>
                <a:spcPts val="0"/>
              </a:spcAft>
              <a:buSzPts val="2800"/>
            </a:pPr>
            <a:r>
              <a:rPr lang="sr-Latn-RS">
                <a:solidFill>
                  <a:srgbClr val="2A2882"/>
                </a:solidFill>
                <a:latin typeface="Arial Bold" panose="020B0704020202020204" pitchFamily="34" charset="0"/>
                <a:cs typeface="Arial Bold" panose="020B0704020202020204" pitchFamily="34" charset="0"/>
              </a:rPr>
              <a:t>Unsupervised learning</a:t>
            </a:r>
            <a:endParaRPr>
              <a:solidFill>
                <a:srgbClr val="2A2882"/>
              </a:solidFill>
              <a:latin typeface="Arial Bold" panose="020B0704020202020204" pitchFamily="34" charset="0"/>
              <a:cs typeface="Arial Bold" panose="020B0704020202020204" pitchFamily="34" charset="0"/>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sr-Latn-RS"/>
              <a:t>Computers try to find patterns and meaning in data on their own without our guidance. They analyze the data and look for similarities and differences.</a:t>
            </a:r>
            <a:endParaRPr/>
          </a:p>
          <a:p>
            <a:pPr marL="0" lvl="0" indent="0" algn="l" rtl="0">
              <a:lnSpc>
                <a:spcPct val="90000"/>
              </a:lnSpc>
              <a:spcBef>
                <a:spcPts val="0"/>
              </a:spcBef>
              <a:spcAft>
                <a:spcPts val="0"/>
              </a:spcAft>
              <a:buClr>
                <a:schemeClr val="dk1"/>
              </a:buClr>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06c164f0d0_0_15"/>
          <p:cNvSpPr txBox="1">
            <a:spLocks noGrp="1"/>
          </p:cNvSpPr>
          <p:nvPr>
            <p:ph type="title"/>
          </p:nvPr>
        </p:nvSpPr>
        <p:spPr>
          <a:xfrm>
            <a:off x="650631" y="365125"/>
            <a:ext cx="8897700" cy="1325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E85441"/>
              </a:buClr>
              <a:buSzPts val="4400"/>
              <a:buFont typeface="Arial"/>
              <a:buNone/>
            </a:pPr>
            <a:r>
              <a:rPr lang="sr-Latn-RS"/>
              <a:t>How do computers learn?</a:t>
            </a:r>
            <a:endParaRPr/>
          </a:p>
          <a:p>
            <a:pPr marL="0" lvl="0" indent="0" algn="l" rtl="0">
              <a:lnSpc>
                <a:spcPct val="90000"/>
              </a:lnSpc>
              <a:spcBef>
                <a:spcPts val="0"/>
              </a:spcBef>
              <a:spcAft>
                <a:spcPts val="0"/>
              </a:spcAft>
              <a:buClr>
                <a:srgbClr val="E85441"/>
              </a:buClr>
              <a:buSzPts val="4400"/>
              <a:buFont typeface="Arial"/>
              <a:buNone/>
            </a:pPr>
            <a:endParaRPr/>
          </a:p>
        </p:txBody>
      </p:sp>
      <p:sp>
        <p:nvSpPr>
          <p:cNvPr id="128" name="Google Shape;128;g306c164f0d0_0_15"/>
          <p:cNvSpPr txBox="1">
            <a:spLocks noGrp="1"/>
          </p:cNvSpPr>
          <p:nvPr>
            <p:ph type="body" idx="1"/>
          </p:nvPr>
        </p:nvSpPr>
        <p:spPr>
          <a:xfrm>
            <a:off x="650631" y="1825625"/>
            <a:ext cx="6243945" cy="4052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800"/>
              <a:buNone/>
            </a:pPr>
            <a:r>
              <a:rPr lang="sr-Latn-RS"/>
              <a:t>Computers learn from the data we give them. Data can be images, words, numbers, or any other information that computers can use to recognize patterns and make decisions.</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endParaRPr/>
          </a:p>
        </p:txBody>
      </p:sp>
      <p:sp>
        <p:nvSpPr>
          <p:cNvPr id="129" name="Google Shape;129;g306c164f0d0_0_15"/>
          <p:cNvSpPr/>
          <p:nvPr/>
        </p:nvSpPr>
        <p:spPr>
          <a:xfrm>
            <a:off x="7699248" y="1114681"/>
            <a:ext cx="3842121" cy="3102513"/>
          </a:xfrm>
          <a:custGeom>
            <a:avLst/>
            <a:gdLst/>
            <a:ahLst/>
            <a:cxnLst/>
            <a:rect l="l" t="t" r="r" b="b"/>
            <a:pathLst>
              <a:path w="2216119" h="1789516" extrusionOk="0">
                <a:moveTo>
                  <a:pt x="0" y="0"/>
                </a:moveTo>
                <a:lnTo>
                  <a:pt x="2216119" y="0"/>
                </a:lnTo>
                <a:lnTo>
                  <a:pt x="2216119" y="1789517"/>
                </a:lnTo>
                <a:lnTo>
                  <a:pt x="0" y="1789517"/>
                </a:lnTo>
                <a:lnTo>
                  <a:pt x="0" y="0"/>
                </a:lnTo>
                <a:close/>
              </a:path>
            </a:pathLst>
          </a:custGeom>
          <a:blipFill rotWithShape="1">
            <a:blip r:embed="rId3">
              <a:alphaModFix/>
            </a:blip>
            <a:stretch>
              <a:fillRect/>
            </a:stretch>
          </a:blipFill>
          <a:ln>
            <a:noFill/>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47" name="Google Shape;147;p10"/>
          <p:cNvSpPr/>
          <p:nvPr/>
        </p:nvSpPr>
        <p:spPr>
          <a:xfrm rot="10800000">
            <a:off x="7428757" y="2258321"/>
            <a:ext cx="2572921" cy="1902254"/>
          </a:xfrm>
          <a:custGeom>
            <a:avLst/>
            <a:gdLst/>
            <a:ahLst/>
            <a:cxnLst/>
            <a:rect l="l" t="t" r="r" b="b"/>
            <a:pathLst>
              <a:path w="4553842" h="3068151" extrusionOk="0">
                <a:moveTo>
                  <a:pt x="0" y="0"/>
                </a:moveTo>
                <a:lnTo>
                  <a:pt x="4553842" y="0"/>
                </a:lnTo>
                <a:lnTo>
                  <a:pt x="4553842" y="3068151"/>
                </a:lnTo>
                <a:lnTo>
                  <a:pt x="0" y="3068151"/>
                </a:lnTo>
                <a:lnTo>
                  <a:pt x="0" y="0"/>
                </a:lnTo>
                <a:close/>
              </a:path>
            </a:pathLst>
          </a:custGeom>
          <a:blipFill rotWithShape="1">
            <a:blip r:embed="rId3">
              <a:alphaModFix/>
            </a:blip>
            <a:stretch>
              <a:fillRect/>
            </a:stretch>
          </a:blipFill>
          <a:ln>
            <a:noFill/>
          </a:ln>
        </p:spPr>
        <p:txBody>
          <a:bodyPr/>
          <a:lstStyle/>
          <a:p>
            <a:endParaRPr lang="en-US"/>
          </a:p>
        </p:txBody>
      </p:sp>
      <p:sp>
        <p:nvSpPr>
          <p:cNvPr id="134" name="Google Shape;134;p10"/>
          <p:cNvSpPr/>
          <p:nvPr/>
        </p:nvSpPr>
        <p:spPr>
          <a:xfrm rot="10800000">
            <a:off x="467559" y="1245523"/>
            <a:ext cx="6961191" cy="3927852"/>
          </a:xfrm>
          <a:custGeom>
            <a:avLst/>
            <a:gdLst/>
            <a:ahLst/>
            <a:cxnLst/>
            <a:rect l="l" t="t" r="r" b="b"/>
            <a:pathLst>
              <a:path w="8839608" h="6066181" extrusionOk="0">
                <a:moveTo>
                  <a:pt x="0" y="0"/>
                </a:moveTo>
                <a:lnTo>
                  <a:pt x="8839608" y="0"/>
                </a:lnTo>
                <a:lnTo>
                  <a:pt x="8839608" y="6066181"/>
                </a:lnTo>
                <a:lnTo>
                  <a:pt x="0" y="6066181"/>
                </a:lnTo>
                <a:lnTo>
                  <a:pt x="0" y="0"/>
                </a:lnTo>
                <a:close/>
              </a:path>
            </a:pathLst>
          </a:custGeom>
          <a:blipFill rotWithShape="1">
            <a:blip r:embed="rId4">
              <a:alphaModFix/>
            </a:blip>
            <a:stretch>
              <a:fillRect/>
            </a:stretch>
          </a:blipFill>
          <a:ln>
            <a:noFill/>
          </a:ln>
        </p:spPr>
        <p:txBody>
          <a:bodyPr/>
          <a:lstStyle/>
          <a:p>
            <a:endParaRPr lang="en-US"/>
          </a:p>
        </p:txBody>
      </p:sp>
      <p:sp>
        <p:nvSpPr>
          <p:cNvPr id="135" name="Google Shape;135;p10"/>
          <p:cNvSpPr txBox="1"/>
          <p:nvPr/>
        </p:nvSpPr>
        <p:spPr>
          <a:xfrm>
            <a:off x="467558" y="416150"/>
            <a:ext cx="4756643" cy="6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r-Latn-RS" sz="2800" b="1">
                <a:solidFill>
                  <a:srgbClr val="2A2882"/>
                </a:solidFill>
              </a:rPr>
              <a:t>LEARNING</a:t>
            </a:r>
            <a:endParaRPr sz="2800" b="1">
              <a:solidFill>
                <a:srgbClr val="2A2882"/>
              </a:solidFill>
            </a:endParaRPr>
          </a:p>
        </p:txBody>
      </p:sp>
      <p:sp>
        <p:nvSpPr>
          <p:cNvPr id="136" name="Google Shape;136;p10"/>
          <p:cNvSpPr/>
          <p:nvPr/>
        </p:nvSpPr>
        <p:spPr>
          <a:xfrm>
            <a:off x="723715" y="1245532"/>
            <a:ext cx="851279" cy="908204"/>
          </a:xfrm>
          <a:custGeom>
            <a:avLst/>
            <a:gdLst/>
            <a:ahLst/>
            <a:cxnLst/>
            <a:rect l="l" t="t" r="r" b="b"/>
            <a:pathLst>
              <a:path w="1034990" h="1034990" extrusionOk="0">
                <a:moveTo>
                  <a:pt x="0" y="0"/>
                </a:moveTo>
                <a:lnTo>
                  <a:pt x="1034990" y="0"/>
                </a:lnTo>
                <a:lnTo>
                  <a:pt x="1034990" y="1034991"/>
                </a:lnTo>
                <a:lnTo>
                  <a:pt x="0" y="1034991"/>
                </a:lnTo>
                <a:lnTo>
                  <a:pt x="0" y="0"/>
                </a:lnTo>
                <a:close/>
              </a:path>
            </a:pathLst>
          </a:custGeom>
          <a:blipFill rotWithShape="1">
            <a:blip r:embed="rId5">
              <a:alphaModFix/>
            </a:blip>
            <a:stretch>
              <a:fillRect/>
            </a:stretch>
          </a:blipFill>
          <a:ln>
            <a:noFill/>
          </a:ln>
        </p:spPr>
        <p:txBody>
          <a:bodyPr/>
          <a:lstStyle/>
          <a:p>
            <a:endParaRPr lang="en-US"/>
          </a:p>
        </p:txBody>
      </p:sp>
      <p:sp>
        <p:nvSpPr>
          <p:cNvPr id="137" name="Google Shape;137;p10"/>
          <p:cNvSpPr/>
          <p:nvPr/>
        </p:nvSpPr>
        <p:spPr>
          <a:xfrm>
            <a:off x="1641766" y="1310598"/>
            <a:ext cx="865425" cy="923295"/>
          </a:xfrm>
          <a:custGeom>
            <a:avLst/>
            <a:gdLst/>
            <a:ahLst/>
            <a:cxnLst/>
            <a:rect l="l" t="t" r="r" b="b"/>
            <a:pathLst>
              <a:path w="1052188" h="1052188" extrusionOk="0">
                <a:moveTo>
                  <a:pt x="0" y="0"/>
                </a:moveTo>
                <a:lnTo>
                  <a:pt x="1052188" y="0"/>
                </a:lnTo>
                <a:lnTo>
                  <a:pt x="1052188" y="1052188"/>
                </a:lnTo>
                <a:lnTo>
                  <a:pt x="0" y="1052188"/>
                </a:lnTo>
                <a:lnTo>
                  <a:pt x="0" y="0"/>
                </a:lnTo>
                <a:close/>
              </a:path>
            </a:pathLst>
          </a:custGeom>
          <a:blipFill rotWithShape="1">
            <a:blip r:embed="rId6">
              <a:alphaModFix/>
            </a:blip>
            <a:stretch>
              <a:fillRect/>
            </a:stretch>
          </a:blipFill>
          <a:ln>
            <a:noFill/>
          </a:ln>
        </p:spPr>
        <p:txBody>
          <a:bodyPr/>
          <a:lstStyle/>
          <a:p>
            <a:endParaRPr lang="en-US"/>
          </a:p>
        </p:txBody>
      </p:sp>
      <p:sp>
        <p:nvSpPr>
          <p:cNvPr id="138" name="Google Shape;138;p10"/>
          <p:cNvSpPr/>
          <p:nvPr/>
        </p:nvSpPr>
        <p:spPr>
          <a:xfrm>
            <a:off x="2573969" y="1270346"/>
            <a:ext cx="804740" cy="858552"/>
          </a:xfrm>
          <a:custGeom>
            <a:avLst/>
            <a:gdLst/>
            <a:ahLst/>
            <a:cxnLst/>
            <a:rect l="l" t="t" r="r" b="b"/>
            <a:pathLst>
              <a:path w="978407" h="978407" extrusionOk="0">
                <a:moveTo>
                  <a:pt x="0" y="0"/>
                </a:moveTo>
                <a:lnTo>
                  <a:pt x="978407" y="0"/>
                </a:lnTo>
                <a:lnTo>
                  <a:pt x="978407" y="978407"/>
                </a:lnTo>
                <a:lnTo>
                  <a:pt x="0" y="978407"/>
                </a:lnTo>
                <a:lnTo>
                  <a:pt x="0" y="0"/>
                </a:lnTo>
                <a:close/>
              </a:path>
            </a:pathLst>
          </a:custGeom>
          <a:blipFill rotWithShape="1">
            <a:blip r:embed="rId7">
              <a:alphaModFix/>
            </a:blip>
            <a:stretch>
              <a:fillRect/>
            </a:stretch>
          </a:blipFill>
          <a:ln>
            <a:noFill/>
          </a:ln>
        </p:spPr>
        <p:txBody>
          <a:bodyPr/>
          <a:lstStyle/>
          <a:p>
            <a:endParaRPr lang="en-US"/>
          </a:p>
        </p:txBody>
      </p:sp>
      <p:sp>
        <p:nvSpPr>
          <p:cNvPr id="139" name="Google Shape;139;p10"/>
          <p:cNvSpPr/>
          <p:nvPr/>
        </p:nvSpPr>
        <p:spPr>
          <a:xfrm>
            <a:off x="733578" y="2765866"/>
            <a:ext cx="831561" cy="887167"/>
          </a:xfrm>
          <a:custGeom>
            <a:avLst/>
            <a:gdLst/>
            <a:ahLst/>
            <a:cxnLst/>
            <a:rect l="l" t="t" r="r" b="b"/>
            <a:pathLst>
              <a:path w="1011016" h="1011016" extrusionOk="0">
                <a:moveTo>
                  <a:pt x="0" y="0"/>
                </a:moveTo>
                <a:lnTo>
                  <a:pt x="1011016" y="0"/>
                </a:lnTo>
                <a:lnTo>
                  <a:pt x="1011016" y="1011016"/>
                </a:lnTo>
                <a:lnTo>
                  <a:pt x="0" y="1011016"/>
                </a:lnTo>
                <a:lnTo>
                  <a:pt x="0" y="0"/>
                </a:lnTo>
                <a:close/>
              </a:path>
            </a:pathLst>
          </a:custGeom>
          <a:blipFill rotWithShape="1">
            <a:blip r:embed="rId8">
              <a:alphaModFix/>
            </a:blip>
            <a:stretch>
              <a:fillRect/>
            </a:stretch>
          </a:blipFill>
          <a:ln>
            <a:noFill/>
          </a:ln>
        </p:spPr>
        <p:txBody>
          <a:bodyPr/>
          <a:lstStyle/>
          <a:p>
            <a:endParaRPr lang="en-US"/>
          </a:p>
        </p:txBody>
      </p:sp>
      <p:sp>
        <p:nvSpPr>
          <p:cNvPr id="140" name="Google Shape;140;p10"/>
          <p:cNvSpPr/>
          <p:nvPr/>
        </p:nvSpPr>
        <p:spPr>
          <a:xfrm>
            <a:off x="1616734" y="2744278"/>
            <a:ext cx="872024" cy="930336"/>
          </a:xfrm>
          <a:custGeom>
            <a:avLst/>
            <a:gdLst/>
            <a:ahLst/>
            <a:cxnLst/>
            <a:rect l="l" t="t" r="r" b="b"/>
            <a:pathLst>
              <a:path w="1060212" h="1060212" extrusionOk="0">
                <a:moveTo>
                  <a:pt x="0" y="0"/>
                </a:moveTo>
                <a:lnTo>
                  <a:pt x="1060213" y="0"/>
                </a:lnTo>
                <a:lnTo>
                  <a:pt x="1060213" y="1060213"/>
                </a:lnTo>
                <a:lnTo>
                  <a:pt x="0" y="1060213"/>
                </a:lnTo>
                <a:lnTo>
                  <a:pt x="0" y="0"/>
                </a:lnTo>
                <a:close/>
              </a:path>
            </a:pathLst>
          </a:custGeom>
          <a:blipFill rotWithShape="1">
            <a:blip r:embed="rId9">
              <a:alphaModFix/>
            </a:blip>
            <a:stretch>
              <a:fillRect/>
            </a:stretch>
          </a:blipFill>
          <a:ln>
            <a:noFill/>
          </a:ln>
        </p:spPr>
        <p:txBody>
          <a:bodyPr/>
          <a:lstStyle/>
          <a:p>
            <a:endParaRPr lang="en-US"/>
          </a:p>
        </p:txBody>
      </p:sp>
      <p:sp>
        <p:nvSpPr>
          <p:cNvPr id="141" name="Google Shape;141;p10"/>
          <p:cNvSpPr/>
          <p:nvPr/>
        </p:nvSpPr>
        <p:spPr>
          <a:xfrm>
            <a:off x="2540325" y="2744278"/>
            <a:ext cx="872024" cy="930336"/>
          </a:xfrm>
          <a:custGeom>
            <a:avLst/>
            <a:gdLst/>
            <a:ahLst/>
            <a:cxnLst/>
            <a:rect l="l" t="t" r="r" b="b"/>
            <a:pathLst>
              <a:path w="1060212" h="1060212" extrusionOk="0">
                <a:moveTo>
                  <a:pt x="0" y="0"/>
                </a:moveTo>
                <a:lnTo>
                  <a:pt x="1060212" y="0"/>
                </a:lnTo>
                <a:lnTo>
                  <a:pt x="1060212" y="1060213"/>
                </a:lnTo>
                <a:lnTo>
                  <a:pt x="0" y="1060213"/>
                </a:lnTo>
                <a:lnTo>
                  <a:pt x="0" y="0"/>
                </a:lnTo>
                <a:close/>
              </a:path>
            </a:pathLst>
          </a:custGeom>
          <a:blipFill rotWithShape="1">
            <a:blip r:embed="rId10">
              <a:alphaModFix/>
            </a:blip>
            <a:stretch>
              <a:fillRect/>
            </a:stretch>
          </a:blipFill>
          <a:ln>
            <a:noFill/>
          </a:ln>
        </p:spPr>
        <p:txBody>
          <a:bodyPr/>
          <a:lstStyle/>
          <a:p>
            <a:endParaRPr lang="en-US"/>
          </a:p>
        </p:txBody>
      </p:sp>
      <p:sp>
        <p:nvSpPr>
          <p:cNvPr id="142" name="Google Shape;142;p10"/>
          <p:cNvSpPr/>
          <p:nvPr/>
        </p:nvSpPr>
        <p:spPr>
          <a:xfrm>
            <a:off x="722573" y="4265164"/>
            <a:ext cx="853567" cy="910645"/>
          </a:xfrm>
          <a:custGeom>
            <a:avLst/>
            <a:gdLst/>
            <a:ahLst/>
            <a:cxnLst/>
            <a:rect l="l" t="t" r="r" b="b"/>
            <a:pathLst>
              <a:path w="1037772" h="1037772" extrusionOk="0">
                <a:moveTo>
                  <a:pt x="0" y="0"/>
                </a:moveTo>
                <a:lnTo>
                  <a:pt x="1037772" y="0"/>
                </a:lnTo>
                <a:lnTo>
                  <a:pt x="1037772" y="1037772"/>
                </a:lnTo>
                <a:lnTo>
                  <a:pt x="0" y="1037772"/>
                </a:lnTo>
                <a:lnTo>
                  <a:pt x="0" y="0"/>
                </a:lnTo>
                <a:close/>
              </a:path>
            </a:pathLst>
          </a:custGeom>
          <a:blipFill rotWithShape="1">
            <a:blip r:embed="rId11">
              <a:alphaModFix/>
            </a:blip>
            <a:stretch>
              <a:fillRect/>
            </a:stretch>
          </a:blipFill>
          <a:ln>
            <a:noFill/>
          </a:ln>
        </p:spPr>
        <p:txBody>
          <a:bodyPr/>
          <a:lstStyle/>
          <a:p>
            <a:endParaRPr lang="en-US"/>
          </a:p>
        </p:txBody>
      </p:sp>
      <p:sp>
        <p:nvSpPr>
          <p:cNvPr id="143" name="Google Shape;143;p10"/>
          <p:cNvSpPr/>
          <p:nvPr/>
        </p:nvSpPr>
        <p:spPr>
          <a:xfrm>
            <a:off x="1565141" y="4265180"/>
            <a:ext cx="865425" cy="923295"/>
          </a:xfrm>
          <a:custGeom>
            <a:avLst/>
            <a:gdLst/>
            <a:ahLst/>
            <a:cxnLst/>
            <a:rect l="l" t="t" r="r" b="b"/>
            <a:pathLst>
              <a:path w="1052188" h="1052188" extrusionOk="0">
                <a:moveTo>
                  <a:pt x="0" y="0"/>
                </a:moveTo>
                <a:lnTo>
                  <a:pt x="1052188" y="0"/>
                </a:lnTo>
                <a:lnTo>
                  <a:pt x="1052188" y="1052188"/>
                </a:lnTo>
                <a:lnTo>
                  <a:pt x="0" y="1052188"/>
                </a:lnTo>
                <a:lnTo>
                  <a:pt x="0" y="0"/>
                </a:lnTo>
                <a:close/>
              </a:path>
            </a:pathLst>
          </a:custGeom>
          <a:blipFill rotWithShape="1">
            <a:blip r:embed="rId12">
              <a:alphaModFix/>
            </a:blip>
            <a:stretch>
              <a:fillRect/>
            </a:stretch>
          </a:blipFill>
          <a:ln>
            <a:noFill/>
          </a:ln>
        </p:spPr>
        <p:txBody>
          <a:bodyPr/>
          <a:lstStyle/>
          <a:p>
            <a:endParaRPr lang="en-US"/>
          </a:p>
        </p:txBody>
      </p:sp>
      <p:sp>
        <p:nvSpPr>
          <p:cNvPr id="144" name="Google Shape;144;p10"/>
          <p:cNvSpPr/>
          <p:nvPr/>
        </p:nvSpPr>
        <p:spPr>
          <a:xfrm>
            <a:off x="2293630" y="4279208"/>
            <a:ext cx="1085076" cy="895237"/>
          </a:xfrm>
          <a:custGeom>
            <a:avLst/>
            <a:gdLst/>
            <a:ahLst/>
            <a:cxnLst/>
            <a:rect l="l" t="t" r="r" b="b"/>
            <a:pathLst>
              <a:path w="1319241" h="1020213" extrusionOk="0">
                <a:moveTo>
                  <a:pt x="0" y="0"/>
                </a:moveTo>
                <a:lnTo>
                  <a:pt x="1319241" y="0"/>
                </a:lnTo>
                <a:lnTo>
                  <a:pt x="1319241" y="1020213"/>
                </a:lnTo>
                <a:lnTo>
                  <a:pt x="0" y="1020213"/>
                </a:lnTo>
                <a:lnTo>
                  <a:pt x="0" y="0"/>
                </a:lnTo>
                <a:close/>
              </a:path>
            </a:pathLst>
          </a:custGeom>
          <a:blipFill rotWithShape="1">
            <a:blip r:embed="rId13">
              <a:alphaModFix/>
            </a:blip>
            <a:stretch>
              <a:fillRect/>
            </a:stretch>
          </a:blipFill>
          <a:ln>
            <a:noFill/>
          </a:ln>
        </p:spPr>
        <p:txBody>
          <a:bodyPr/>
          <a:lstStyle/>
          <a:p>
            <a:endParaRPr lang="en-US"/>
          </a:p>
        </p:txBody>
      </p:sp>
      <p:sp>
        <p:nvSpPr>
          <p:cNvPr id="145" name="Google Shape;145;p10"/>
          <p:cNvSpPr/>
          <p:nvPr/>
        </p:nvSpPr>
        <p:spPr>
          <a:xfrm>
            <a:off x="5224201" y="2426050"/>
            <a:ext cx="1743602" cy="1566790"/>
          </a:xfrm>
          <a:custGeom>
            <a:avLst/>
            <a:gdLst/>
            <a:ahLst/>
            <a:cxnLst/>
            <a:rect l="l" t="t" r="r" b="b"/>
            <a:pathLst>
              <a:path w="4359004" h="2942328" extrusionOk="0">
                <a:moveTo>
                  <a:pt x="0" y="0"/>
                </a:moveTo>
                <a:lnTo>
                  <a:pt x="4359004" y="0"/>
                </a:lnTo>
                <a:lnTo>
                  <a:pt x="4359004" y="2942328"/>
                </a:lnTo>
                <a:lnTo>
                  <a:pt x="0" y="2942328"/>
                </a:lnTo>
                <a:lnTo>
                  <a:pt x="0" y="0"/>
                </a:lnTo>
                <a:close/>
              </a:path>
            </a:pathLst>
          </a:custGeom>
          <a:blipFill rotWithShape="1">
            <a:blip r:embed="rId14">
              <a:alphaModFix/>
            </a:blip>
            <a:stretch>
              <a:fillRect/>
            </a:stretch>
          </a:blipFill>
          <a:ln>
            <a:noFill/>
          </a:ln>
        </p:spPr>
        <p:txBody>
          <a:bodyPr/>
          <a:lstStyle/>
          <a:p>
            <a:endParaRPr lang="en-US"/>
          </a:p>
        </p:txBody>
      </p:sp>
      <p:sp>
        <p:nvSpPr>
          <p:cNvPr id="146" name="Google Shape;146;p10"/>
          <p:cNvSpPr/>
          <p:nvPr/>
        </p:nvSpPr>
        <p:spPr>
          <a:xfrm>
            <a:off x="8706328" y="2867453"/>
            <a:ext cx="966433" cy="683983"/>
          </a:xfrm>
          <a:custGeom>
            <a:avLst/>
            <a:gdLst/>
            <a:ahLst/>
            <a:cxnLst/>
            <a:rect l="l" t="t" r="r" b="b"/>
            <a:pathLst>
              <a:path w="1899379" h="1429283" extrusionOk="0">
                <a:moveTo>
                  <a:pt x="0" y="0"/>
                </a:moveTo>
                <a:lnTo>
                  <a:pt x="1899379" y="0"/>
                </a:lnTo>
                <a:lnTo>
                  <a:pt x="1899379" y="1429283"/>
                </a:lnTo>
                <a:lnTo>
                  <a:pt x="0" y="1429283"/>
                </a:lnTo>
                <a:lnTo>
                  <a:pt x="0" y="0"/>
                </a:lnTo>
                <a:close/>
              </a:path>
            </a:pathLst>
          </a:custGeom>
          <a:blipFill rotWithShape="1">
            <a:blip r:embed="rId15">
              <a:alphaModFix/>
            </a:blip>
            <a:stretch>
              <a:fillRect/>
            </a:stretch>
          </a:blipFill>
          <a:ln>
            <a:noFill/>
          </a:ln>
        </p:spPr>
        <p:txBody>
          <a:bodyPr/>
          <a:lstStyle/>
          <a:p>
            <a:endParaRPr lang="en-US"/>
          </a:p>
        </p:txBody>
      </p:sp>
      <p:sp>
        <p:nvSpPr>
          <p:cNvPr id="149" name="Google Shape;149;p10"/>
          <p:cNvSpPr txBox="1"/>
          <p:nvPr/>
        </p:nvSpPr>
        <p:spPr>
          <a:xfrm>
            <a:off x="6681900" y="1568200"/>
            <a:ext cx="1978800" cy="4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r-Latn-RS" sz="2800" b="1">
                <a:solidFill>
                  <a:srgbClr val="2A2882"/>
                </a:solidFill>
              </a:rPr>
              <a:t>TRAINING</a:t>
            </a:r>
            <a:endParaRPr sz="2800" b="1">
              <a:solidFill>
                <a:srgbClr val="2A2882"/>
              </a:solidFill>
            </a:endParaRPr>
          </a:p>
        </p:txBody>
      </p:sp>
      <p:sp>
        <p:nvSpPr>
          <p:cNvPr id="150" name="Google Shape;150;p10"/>
          <p:cNvSpPr/>
          <p:nvPr/>
        </p:nvSpPr>
        <p:spPr>
          <a:xfrm>
            <a:off x="8646869" y="724755"/>
            <a:ext cx="1085352" cy="1446388"/>
          </a:xfrm>
          <a:custGeom>
            <a:avLst/>
            <a:gdLst/>
            <a:ahLst/>
            <a:cxnLst/>
            <a:rect l="l" t="t" r="r" b="b"/>
            <a:pathLst>
              <a:path w="1695862" h="2242462" extrusionOk="0">
                <a:moveTo>
                  <a:pt x="0" y="0"/>
                </a:moveTo>
                <a:lnTo>
                  <a:pt x="1695861" y="0"/>
                </a:lnTo>
                <a:lnTo>
                  <a:pt x="1695861" y="2242461"/>
                </a:lnTo>
                <a:lnTo>
                  <a:pt x="0" y="2242461"/>
                </a:lnTo>
                <a:lnTo>
                  <a:pt x="0" y="0"/>
                </a:lnTo>
                <a:close/>
              </a:path>
            </a:pathLst>
          </a:custGeom>
          <a:blipFill rotWithShape="1">
            <a:blip r:embed="rId16">
              <a:alphaModFix/>
            </a:blip>
            <a:stretch>
              <a:fillRect/>
            </a:stretch>
          </a:blipFill>
          <a:ln>
            <a:noFill/>
          </a:ln>
        </p:spPr>
        <p:txBody>
          <a:bodyPr/>
          <a:lstStyle/>
          <a:p>
            <a:endParaRPr lang="en-US"/>
          </a:p>
        </p:txBody>
      </p:sp>
      <p:sp>
        <p:nvSpPr>
          <p:cNvPr id="151" name="Google Shape;151;p10"/>
          <p:cNvSpPr txBox="1"/>
          <p:nvPr/>
        </p:nvSpPr>
        <p:spPr>
          <a:xfrm>
            <a:off x="9766550" y="1568200"/>
            <a:ext cx="1143900" cy="4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r-Latn-RS" sz="2800" b="1">
                <a:solidFill>
                  <a:srgbClr val="2A2882"/>
                </a:solidFill>
              </a:rPr>
              <a:t>EXIT</a:t>
            </a:r>
            <a:endParaRPr sz="2800" b="1">
              <a:solidFill>
                <a:srgbClr val="2A2882"/>
              </a:solidFill>
            </a:endParaRPr>
          </a:p>
        </p:txBody>
      </p:sp>
      <p:sp>
        <p:nvSpPr>
          <p:cNvPr id="152" name="Google Shape;152;p10"/>
          <p:cNvSpPr/>
          <p:nvPr/>
        </p:nvSpPr>
        <p:spPr>
          <a:xfrm>
            <a:off x="10364704" y="124628"/>
            <a:ext cx="1273804" cy="1410491"/>
          </a:xfrm>
          <a:custGeom>
            <a:avLst/>
            <a:gdLst/>
            <a:ahLst/>
            <a:cxnLst/>
            <a:rect l="l" t="t" r="r" b="b"/>
            <a:pathLst>
              <a:path w="2831283" h="2837193" extrusionOk="0">
                <a:moveTo>
                  <a:pt x="0" y="0"/>
                </a:moveTo>
                <a:lnTo>
                  <a:pt x="2831283" y="0"/>
                </a:lnTo>
                <a:lnTo>
                  <a:pt x="2831283" y="2837193"/>
                </a:lnTo>
                <a:lnTo>
                  <a:pt x="0" y="2837193"/>
                </a:lnTo>
                <a:lnTo>
                  <a:pt x="0" y="0"/>
                </a:lnTo>
                <a:close/>
              </a:path>
            </a:pathLst>
          </a:custGeom>
          <a:blipFill rotWithShape="1">
            <a:blip r:embed="rId17">
              <a:alphaModFix/>
            </a:blip>
            <a:stretch>
              <a:fillRect/>
            </a:stretch>
          </a:blipFill>
          <a:ln>
            <a:noFill/>
          </a:ln>
        </p:spPr>
        <p:txBody>
          <a:bodyPr/>
          <a:lstStyle/>
          <a:p>
            <a:endParaRPr lang="en-US"/>
          </a:p>
        </p:txBody>
      </p:sp>
      <p:sp>
        <p:nvSpPr>
          <p:cNvPr id="153" name="Google Shape;153;p10"/>
          <p:cNvSpPr/>
          <p:nvPr/>
        </p:nvSpPr>
        <p:spPr>
          <a:xfrm>
            <a:off x="10127216" y="3531250"/>
            <a:ext cx="1566468" cy="2378471"/>
          </a:xfrm>
          <a:custGeom>
            <a:avLst/>
            <a:gdLst/>
            <a:ahLst/>
            <a:cxnLst/>
            <a:rect l="l" t="t" r="r" b="b"/>
            <a:pathLst>
              <a:path w="3560155" h="4530420" extrusionOk="0">
                <a:moveTo>
                  <a:pt x="0" y="0"/>
                </a:moveTo>
                <a:lnTo>
                  <a:pt x="3560155" y="0"/>
                </a:lnTo>
                <a:lnTo>
                  <a:pt x="3560155" y="4530420"/>
                </a:lnTo>
                <a:lnTo>
                  <a:pt x="0" y="4530420"/>
                </a:lnTo>
                <a:lnTo>
                  <a:pt x="0" y="0"/>
                </a:lnTo>
                <a:close/>
              </a:path>
            </a:pathLst>
          </a:custGeom>
          <a:blipFill rotWithShape="1">
            <a:blip r:embed="rId18">
              <a:alphaModFix/>
            </a:blip>
            <a:stretch>
              <a:fillRect/>
            </a:stretch>
          </a:blipFill>
          <a:ln>
            <a:no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06c164f0d0_0_52"/>
          <p:cNvSpPr txBox="1">
            <a:spLocks noGrp="1"/>
          </p:cNvSpPr>
          <p:nvPr>
            <p:ph type="title"/>
          </p:nvPr>
        </p:nvSpPr>
        <p:spPr>
          <a:xfrm>
            <a:off x="650631" y="365125"/>
            <a:ext cx="8897700" cy="1325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2A2882"/>
              </a:buClr>
              <a:buSzPts val="4400"/>
              <a:buFont typeface="Arial"/>
              <a:buNone/>
            </a:pPr>
            <a:r>
              <a:rPr lang="sr-Latn-RS"/>
              <a:t>Examples of AI in everyday life</a:t>
            </a:r>
            <a:endParaRPr/>
          </a:p>
        </p:txBody>
      </p:sp>
      <p:sp>
        <p:nvSpPr>
          <p:cNvPr id="161" name="Google Shape;161;g306c164f0d0_0_52"/>
          <p:cNvSpPr/>
          <p:nvPr/>
        </p:nvSpPr>
        <p:spPr>
          <a:xfrm>
            <a:off x="897354" y="2264160"/>
            <a:ext cx="703060" cy="583279"/>
          </a:xfrm>
          <a:custGeom>
            <a:avLst/>
            <a:gdLst/>
            <a:ahLst/>
            <a:cxnLst/>
            <a:rect l="l" t="t" r="r" b="b"/>
            <a:pathLst>
              <a:path w="1041570" h="1041570" extrusionOk="0">
                <a:moveTo>
                  <a:pt x="0" y="0"/>
                </a:moveTo>
                <a:lnTo>
                  <a:pt x="1041571" y="0"/>
                </a:lnTo>
                <a:lnTo>
                  <a:pt x="1041571" y="1041570"/>
                </a:lnTo>
                <a:lnTo>
                  <a:pt x="0" y="1041570"/>
                </a:lnTo>
                <a:lnTo>
                  <a:pt x="0" y="0"/>
                </a:lnTo>
                <a:close/>
              </a:path>
            </a:pathLst>
          </a:custGeom>
          <a:blipFill rotWithShape="1">
            <a:blip r:embed="rId3">
              <a:alphaModFix/>
            </a:blip>
            <a:stretch>
              <a:fillRect/>
            </a:stretch>
          </a:blipFill>
          <a:ln>
            <a:noFill/>
          </a:ln>
        </p:spPr>
        <p:txBody>
          <a:bodyPr/>
          <a:lstStyle/>
          <a:p>
            <a:endParaRPr lang="en-US"/>
          </a:p>
        </p:txBody>
      </p:sp>
      <p:sp>
        <p:nvSpPr>
          <p:cNvPr id="162" name="Google Shape;162;g306c164f0d0_0_52"/>
          <p:cNvSpPr txBox="1"/>
          <p:nvPr/>
        </p:nvSpPr>
        <p:spPr>
          <a:xfrm>
            <a:off x="1829700" y="2143849"/>
            <a:ext cx="3618900" cy="81350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r-Latn-RS">
                <a:solidFill>
                  <a:schemeClr val="dk1"/>
                </a:solidFill>
              </a:rPr>
              <a:t>YouTube uses AI to suggest videos you're likely to like based on what you've watched before.</a:t>
            </a:r>
            <a:endParaRPr>
              <a:solidFill>
                <a:schemeClr val="dk1"/>
              </a:solidFill>
            </a:endParaRPr>
          </a:p>
        </p:txBody>
      </p:sp>
      <p:sp>
        <p:nvSpPr>
          <p:cNvPr id="163" name="Google Shape;163;g306c164f0d0_0_52"/>
          <p:cNvSpPr/>
          <p:nvPr/>
        </p:nvSpPr>
        <p:spPr>
          <a:xfrm>
            <a:off x="834900" y="3420775"/>
            <a:ext cx="827965" cy="813503"/>
          </a:xfrm>
          <a:custGeom>
            <a:avLst/>
            <a:gdLst/>
            <a:ahLst/>
            <a:cxnLst/>
            <a:rect l="l" t="t" r="r" b="b"/>
            <a:pathLst>
              <a:path w="1446227" h="1446227" extrusionOk="0">
                <a:moveTo>
                  <a:pt x="0" y="0"/>
                </a:moveTo>
                <a:lnTo>
                  <a:pt x="1446228" y="0"/>
                </a:lnTo>
                <a:lnTo>
                  <a:pt x="1446228" y="1446228"/>
                </a:lnTo>
                <a:lnTo>
                  <a:pt x="0" y="1446228"/>
                </a:lnTo>
                <a:lnTo>
                  <a:pt x="0" y="0"/>
                </a:lnTo>
                <a:close/>
              </a:path>
            </a:pathLst>
          </a:custGeom>
          <a:blipFill rotWithShape="1">
            <a:blip r:embed="rId4">
              <a:alphaModFix/>
            </a:blip>
            <a:stretch>
              <a:fillRect/>
            </a:stretch>
          </a:blipFill>
          <a:ln>
            <a:noFill/>
          </a:ln>
        </p:spPr>
        <p:txBody>
          <a:bodyPr/>
          <a:lstStyle/>
          <a:p>
            <a:endParaRPr lang="en-US"/>
          </a:p>
        </p:txBody>
      </p:sp>
      <p:sp>
        <p:nvSpPr>
          <p:cNvPr id="164" name="Google Shape;164;g306c164f0d0_0_52"/>
          <p:cNvSpPr txBox="1"/>
          <p:nvPr/>
        </p:nvSpPr>
        <p:spPr>
          <a:xfrm>
            <a:off x="1829701" y="3429000"/>
            <a:ext cx="3618900" cy="81350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r-Latn-RS">
                <a:solidFill>
                  <a:schemeClr val="dk1"/>
                </a:solidFill>
              </a:rPr>
              <a:t>Facebook uses AI to recognize faces in photos and suggest tagging your friends</a:t>
            </a:r>
            <a:endParaRPr>
              <a:solidFill>
                <a:schemeClr val="dk1"/>
              </a:solidFill>
            </a:endParaRPr>
          </a:p>
        </p:txBody>
      </p:sp>
      <p:sp>
        <p:nvSpPr>
          <p:cNvPr id="165" name="Google Shape;165;g306c164f0d0_0_52"/>
          <p:cNvSpPr/>
          <p:nvPr/>
        </p:nvSpPr>
        <p:spPr>
          <a:xfrm>
            <a:off x="5999273" y="2178100"/>
            <a:ext cx="829154" cy="664120"/>
          </a:xfrm>
          <a:custGeom>
            <a:avLst/>
            <a:gdLst/>
            <a:ahLst/>
            <a:cxnLst/>
            <a:rect l="l" t="t" r="r" b="b"/>
            <a:pathLst>
              <a:path w="1214877" h="1084277" extrusionOk="0">
                <a:moveTo>
                  <a:pt x="0" y="0"/>
                </a:moveTo>
                <a:lnTo>
                  <a:pt x="1214876" y="0"/>
                </a:lnTo>
                <a:lnTo>
                  <a:pt x="1214876" y="1084277"/>
                </a:lnTo>
                <a:lnTo>
                  <a:pt x="0" y="1084277"/>
                </a:lnTo>
                <a:lnTo>
                  <a:pt x="0" y="0"/>
                </a:lnTo>
                <a:close/>
              </a:path>
            </a:pathLst>
          </a:custGeom>
          <a:blipFill rotWithShape="1">
            <a:blip r:embed="rId5">
              <a:alphaModFix/>
            </a:blip>
            <a:stretch>
              <a:fillRect/>
            </a:stretch>
          </a:blipFill>
          <a:ln>
            <a:noFill/>
          </a:ln>
        </p:spPr>
        <p:txBody>
          <a:bodyPr/>
          <a:lstStyle/>
          <a:p>
            <a:endParaRPr lang="en-US"/>
          </a:p>
        </p:txBody>
      </p:sp>
      <p:sp>
        <p:nvSpPr>
          <p:cNvPr id="166" name="Google Shape;166;g306c164f0d0_0_52"/>
          <p:cNvSpPr txBox="1"/>
          <p:nvPr/>
        </p:nvSpPr>
        <p:spPr>
          <a:xfrm>
            <a:off x="7007075" y="2143849"/>
            <a:ext cx="3713775" cy="8131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r-Latn-RS">
                <a:solidFill>
                  <a:schemeClr val="dk1"/>
                </a:solidFill>
              </a:rPr>
              <a:t>Amazon uses AI to recommend products you might like based on your purchase history.</a:t>
            </a:r>
            <a:endParaRPr>
              <a:solidFill>
                <a:schemeClr val="dk1"/>
              </a:solidFill>
            </a:endParaRPr>
          </a:p>
        </p:txBody>
      </p:sp>
      <p:sp>
        <p:nvSpPr>
          <p:cNvPr id="167" name="Google Shape;167;g306c164f0d0_0_52"/>
          <p:cNvSpPr/>
          <p:nvPr/>
        </p:nvSpPr>
        <p:spPr>
          <a:xfrm>
            <a:off x="6062298" y="3421125"/>
            <a:ext cx="827024"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6">
              <a:alphaModFix/>
            </a:blip>
            <a:stretch>
              <a:fillRect l="-47249" t="-14769" r="-44339" b="-1271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g306c164f0d0_0_52"/>
          <p:cNvSpPr txBox="1"/>
          <p:nvPr/>
        </p:nvSpPr>
        <p:spPr>
          <a:xfrm>
            <a:off x="7007075" y="3420775"/>
            <a:ext cx="3713775" cy="8131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sr-Latn-RS">
                <a:solidFill>
                  <a:schemeClr val="dk1"/>
                </a:solidFill>
              </a:rPr>
              <a:t>Siri and Google Assistant: These smart assistants use AI to answer questions, set reminders, and control smart devices.</a:t>
            </a:r>
            <a:endParaRPr>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DLF">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408</Words>
  <Application>Microsoft Office PowerPoint</Application>
  <PresentationFormat>Widescreen</PresentationFormat>
  <Paragraphs>39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Bold</vt:lpstr>
      <vt:lpstr>Calibri</vt:lpstr>
      <vt:lpstr>Office Theme</vt:lpstr>
      <vt:lpstr>PowerPoint Presentation</vt:lpstr>
      <vt:lpstr>How computers learn – Basics of AI  </vt:lpstr>
      <vt:lpstr>How do people learn?</vt:lpstr>
      <vt:lpstr>How do people learn?</vt:lpstr>
      <vt:lpstr>What is artificial intelligence (AI)? </vt:lpstr>
      <vt:lpstr>Different types of learning in AI</vt:lpstr>
      <vt:lpstr>How do computers learn? </vt:lpstr>
      <vt:lpstr>PowerPoint Presentation</vt:lpstr>
      <vt:lpstr>Examples of AI in everyday life</vt:lpstr>
      <vt:lpstr>Examples of AI in everyday life</vt:lpstr>
      <vt:lpstr>Creative work with 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Ivo Matejin</dc:creator>
  <cp:lastModifiedBy>Ivo Matejin</cp:lastModifiedBy>
  <cp:revision>9</cp:revision>
  <dcterms:created xsi:type="dcterms:W3CDTF">2024-04-09T22:02:00Z</dcterms:created>
  <dcterms:modified xsi:type="dcterms:W3CDTF">2024-09-30T11:51:27Z</dcterms:modified>
</cp:coreProperties>
</file>