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12192000"/>
  <p:notesSz cx="6858000" cy="9144000"/>
  <p:embeddedFontLst>
    <p:embeddedFont>
      <p:font typeface="Quantic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Quantico-bold.fntdata"/><Relationship Id="rId52" Type="http://schemas.openxmlformats.org/officeDocument/2006/relationships/font" Target="fonts/Quantico-regular.fntdata"/><Relationship Id="rId11" Type="http://schemas.openxmlformats.org/officeDocument/2006/relationships/slide" Target="slides/slide6.xml"/><Relationship Id="rId55" Type="http://schemas.openxmlformats.org/officeDocument/2006/relationships/font" Target="fonts/Quantico-boldItalic.fntdata"/><Relationship Id="rId10" Type="http://schemas.openxmlformats.org/officeDocument/2006/relationships/slide" Target="slides/slide5.xml"/><Relationship Id="rId54" Type="http://schemas.openxmlformats.org/officeDocument/2006/relationships/font" Target="fonts/Quantic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f7bc23d3a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f7bc23d3a4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f7bc23d3a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2f7bc23d3a4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445e0a4c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2445e0a4ca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f7bc23d3a4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f7bc23d3a4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f7bc23d3a4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2f7bc23d3a4_0_2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f7bc23d3a4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2f7bc23d3a4_0_2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f7bc23d3a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g2f7bc23d3a4_0_2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f7bc23d3a4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2f7bc23d3a4_0_2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f7bc23d3a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2f7bc23d3a4_0_2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f7bc23d3a4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2f7bc23d3a4_0_2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f7bc23d3a4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f7bc23d3a4_0_3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7bc23d3a4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f7bc23d3a4_0_3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f7bc23d3a4_0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f7bc23d3a4_0_3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f7bc23d3a4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2f7bc23d3a4_0_3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7bc23d3a4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f7bc23d3a4_0_3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f7bc23d3a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2f7bc23d3a4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f7bc23d3a4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f7bc23d3a4_0_3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f7bc23d3a4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f7bc23d3a4_0_3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7bc23d3a4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f7bc23d3a4_0_3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f7bc23d3a4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2f7bc23d3a4_0_3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f7bc23d3a4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f7bc23d3a4_0_3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f7bc23d3a4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f7bc23d3a4_0_4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f7bc23d3a4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g2f7bc23d3a4_0_4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f7bc23d3a4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2f7bc23d3a4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445e0a4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22445e0a4c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f7bc23d3a4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2f7bc23d3a4_0_4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f7bc23d3a4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g2f7bc23d3a4_0_4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f7bc23d3a4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2f7bc23d3a4_0_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f7bc23d3a4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2f7bc23d3a4_0_4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f7bc23d3a4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2f7bc23d3a4_0_4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f7bc23d3a4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2f7bc23d3a4_0_4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f7bc23d3a4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2f7bc23d3a4_0_4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7bc23d3a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f7bc23d3a4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f7bc23d3a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f7bc23d3a4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f7bc23d3a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2f7bc23d3a4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0" lIns="0" spcFirstLastPara="1" rIns="0" wrap="square" tIns="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t"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t" bIns="0" lIns="0" spcFirstLastPara="1" rIns="0" wrap="square" tIns="0">
            <a:norm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t" bIns="0" lIns="0" spcFirstLastPara="1" rIns="0" wrap="square" tIns="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r-Latn-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pic>
        <p:nvPicPr>
          <p:cNvPr id="56" name="Google Shape;56;p11"/>
          <p:cNvPicPr preferRelativeResize="0"/>
          <p:nvPr/>
        </p:nvPicPr>
        <p:blipFill rotWithShape="1">
          <a:blip r:embed="rId2">
            <a:alphaModFix/>
          </a:blip>
          <a:srcRect b="0" l="0" r="0" t="0"/>
          <a:stretch/>
        </p:blipFill>
        <p:spPr>
          <a:xfrm>
            <a:off x="432187" y="5694104"/>
            <a:ext cx="4523271" cy="88838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7" name="Shape 57"/>
        <p:cNvGrpSpPr/>
        <p:nvPr/>
      </p:nvGrpSpPr>
      <p:grpSpPr>
        <a:xfrm>
          <a:off x="0" y="0"/>
          <a:ext cx="0" cy="0"/>
          <a:chOff x="0" y="0"/>
          <a:chExt cx="0" cy="0"/>
        </a:xfrm>
      </p:grpSpPr>
      <p:pic>
        <p:nvPicPr>
          <p:cNvPr id="58" name="Google Shape;58;p1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9" name="Google Shape;59;p12"/>
          <p:cNvPicPr preferRelativeResize="0"/>
          <p:nvPr/>
        </p:nvPicPr>
        <p:blipFill rotWithShape="1">
          <a:blip r:embed="rId3">
            <a:alphaModFix/>
          </a:blip>
          <a:srcRect b="0" l="0" r="0" t="0"/>
          <a:stretch/>
        </p:blipFill>
        <p:spPr>
          <a:xfrm>
            <a:off x="432187" y="5694104"/>
            <a:ext cx="4523271" cy="88838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432187" y="5694104"/>
            <a:ext cx="4523271" cy="88838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o">
  <p:cSld name="1_Bio">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5" name="Google Shape;65;p14"/>
          <p:cNvPicPr preferRelativeResize="0"/>
          <p:nvPr/>
        </p:nvPicPr>
        <p:blipFill rotWithShape="1">
          <a:blip r:embed="rId3">
            <a:alphaModFix/>
          </a:blip>
          <a:srcRect b="0" l="0" r="0" t="0"/>
          <a:stretch/>
        </p:blipFill>
        <p:spPr>
          <a:xfrm>
            <a:off x="7233184" y="202223"/>
            <a:ext cx="4502294" cy="3787289"/>
          </a:xfrm>
          <a:prstGeom prst="rect">
            <a:avLst/>
          </a:prstGeom>
          <a:noFill/>
          <a:ln>
            <a:noFill/>
          </a:ln>
        </p:spPr>
      </p:pic>
      <p:sp>
        <p:nvSpPr>
          <p:cNvPr id="66" name="Google Shape;66;p14"/>
          <p:cNvSpPr/>
          <p:nvPr>
            <p:ph idx="2" type="pic"/>
          </p:nvPr>
        </p:nvSpPr>
        <p:spPr>
          <a:xfrm>
            <a:off x="8018585" y="905610"/>
            <a:ext cx="2778370" cy="2778370"/>
          </a:xfrm>
          <a:prstGeom prst="rect">
            <a:avLst/>
          </a:prstGeom>
          <a:solidFill>
            <a:schemeClr val="lt1"/>
          </a:solidFill>
          <a:ln>
            <a:noFill/>
          </a:ln>
        </p:spPr>
      </p:sp>
      <p:sp>
        <p:nvSpPr>
          <p:cNvPr id="67" name="Google Shape;67;p14"/>
          <p:cNvSpPr txBox="1"/>
          <p:nvPr>
            <p:ph type="title"/>
          </p:nvPr>
        </p:nvSpPr>
        <p:spPr>
          <a:xfrm>
            <a:off x="7992067" y="4129332"/>
            <a:ext cx="2831406" cy="563568"/>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2A2882"/>
              </a:buClr>
              <a:buSzPts val="1800"/>
              <a:buFont typeface="Arial"/>
              <a:buNone/>
              <a:defRPr sz="1800">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4"/>
          <p:cNvSpPr txBox="1"/>
          <p:nvPr>
            <p:ph idx="1" type="body"/>
          </p:nvPr>
        </p:nvSpPr>
        <p:spPr>
          <a:xfrm>
            <a:off x="7992067" y="4846865"/>
            <a:ext cx="2831406" cy="6537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rgbClr val="587FBA"/>
              </a:buClr>
              <a:buSzPts val="1400"/>
              <a:buNone/>
              <a:defRPr sz="1400">
                <a:solidFill>
                  <a:srgbClr val="587FBA"/>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9" name="Google Shape;69;p14"/>
          <p:cNvSpPr txBox="1"/>
          <p:nvPr/>
        </p:nvSpPr>
        <p:spPr>
          <a:xfrm>
            <a:off x="412956" y="905610"/>
            <a:ext cx="4807974" cy="48833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2A2882"/>
              </a:buClr>
              <a:buSzPts val="2800"/>
              <a:buFont typeface="Arial"/>
              <a:buNone/>
            </a:pPr>
            <a:r>
              <a:rPr b="0" i="0" lang="sr-Latn-RS" sz="2800" u="none" cap="none" strike="noStrike">
                <a:solidFill>
                  <a:srgbClr val="2A2882"/>
                </a:solidFill>
                <a:latin typeface="Arial"/>
                <a:ea typeface="Arial"/>
                <a:cs typeface="Arial"/>
                <a:sym typeface="Arial"/>
              </a:rPr>
              <a:t>Click to edit Master title style</a:t>
            </a:r>
            <a:endParaRPr b="0" i="0" sz="2800" u="none" cap="none" strike="noStrike">
              <a:solidFill>
                <a:srgbClr val="2A2882"/>
              </a:solidFill>
              <a:latin typeface="Arial"/>
              <a:ea typeface="Arial"/>
              <a:cs typeface="Arial"/>
              <a:sym typeface="Arial"/>
            </a:endParaRPr>
          </a:p>
        </p:txBody>
      </p:sp>
      <p:sp>
        <p:nvSpPr>
          <p:cNvPr id="70" name="Google Shape;70;p14"/>
          <p:cNvSpPr txBox="1"/>
          <p:nvPr>
            <p:ph idx="3" type="body"/>
          </p:nvPr>
        </p:nvSpPr>
        <p:spPr>
          <a:xfrm>
            <a:off x="412956" y="1582615"/>
            <a:ext cx="4807974" cy="450703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io">
  <p:cSld name="2_Bio">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73" name="Google Shape;73;p15"/>
          <p:cNvPicPr preferRelativeResize="0"/>
          <p:nvPr/>
        </p:nvPicPr>
        <p:blipFill rotWithShape="1">
          <a:blip r:embed="rId3">
            <a:alphaModFix/>
          </a:blip>
          <a:srcRect b="0" l="0" r="0" t="0"/>
          <a:stretch/>
        </p:blipFill>
        <p:spPr>
          <a:xfrm>
            <a:off x="7233184" y="202223"/>
            <a:ext cx="4502294" cy="3787289"/>
          </a:xfrm>
          <a:prstGeom prst="rect">
            <a:avLst/>
          </a:prstGeom>
          <a:noFill/>
          <a:ln>
            <a:noFill/>
          </a:ln>
        </p:spPr>
      </p:pic>
      <p:sp>
        <p:nvSpPr>
          <p:cNvPr id="74" name="Google Shape;74;p15"/>
          <p:cNvSpPr/>
          <p:nvPr>
            <p:ph idx="2" type="pic"/>
          </p:nvPr>
        </p:nvSpPr>
        <p:spPr>
          <a:xfrm>
            <a:off x="8018585" y="905610"/>
            <a:ext cx="2778370" cy="2778370"/>
          </a:xfrm>
          <a:prstGeom prst="rect">
            <a:avLst/>
          </a:prstGeom>
          <a:solidFill>
            <a:schemeClr val="lt1"/>
          </a:solidFill>
          <a:ln>
            <a:noFill/>
          </a:ln>
        </p:spPr>
      </p:sp>
      <p:sp>
        <p:nvSpPr>
          <p:cNvPr id="75" name="Google Shape;75;p15"/>
          <p:cNvSpPr txBox="1"/>
          <p:nvPr>
            <p:ph type="title"/>
          </p:nvPr>
        </p:nvSpPr>
        <p:spPr>
          <a:xfrm>
            <a:off x="7992067" y="4129332"/>
            <a:ext cx="2831406" cy="563568"/>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rgbClr val="E85441"/>
              </a:buClr>
              <a:buSzPts val="1800"/>
              <a:buFont typeface="Arial"/>
              <a:buNone/>
              <a:defRPr sz="1800">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5"/>
          <p:cNvSpPr txBox="1"/>
          <p:nvPr>
            <p:ph idx="1" type="body"/>
          </p:nvPr>
        </p:nvSpPr>
        <p:spPr>
          <a:xfrm>
            <a:off x="7992067" y="4846865"/>
            <a:ext cx="2831406" cy="653701"/>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rgbClr val="575A6C"/>
              </a:buClr>
              <a:buSzPts val="1400"/>
              <a:buNone/>
              <a:defRPr sz="1400">
                <a:solidFill>
                  <a:srgbClr val="575A6C"/>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7" name="Google Shape;77;p15"/>
          <p:cNvSpPr txBox="1"/>
          <p:nvPr/>
        </p:nvSpPr>
        <p:spPr>
          <a:xfrm>
            <a:off x="412956" y="905610"/>
            <a:ext cx="4807974" cy="488339"/>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E85441"/>
              </a:buClr>
              <a:buSzPts val="2800"/>
              <a:buFont typeface="Arial"/>
              <a:buNone/>
            </a:pPr>
            <a:r>
              <a:rPr b="0" i="0" lang="sr-Latn-RS" sz="2800" u="none" cap="none" strike="noStrike">
                <a:solidFill>
                  <a:srgbClr val="E85441"/>
                </a:solidFill>
                <a:latin typeface="Arial"/>
                <a:ea typeface="Arial"/>
                <a:cs typeface="Arial"/>
                <a:sym typeface="Arial"/>
              </a:rPr>
              <a:t>Click to edit Master title style</a:t>
            </a:r>
            <a:endParaRPr b="0" i="0" sz="2800" u="none" cap="none" strike="noStrike">
              <a:solidFill>
                <a:srgbClr val="E85441"/>
              </a:solidFill>
              <a:latin typeface="Arial"/>
              <a:ea typeface="Arial"/>
              <a:cs typeface="Arial"/>
              <a:sym typeface="Arial"/>
            </a:endParaRPr>
          </a:p>
        </p:txBody>
      </p:sp>
      <p:sp>
        <p:nvSpPr>
          <p:cNvPr id="78" name="Google Shape;78;p15"/>
          <p:cNvSpPr txBox="1"/>
          <p:nvPr>
            <p:ph idx="3" type="body"/>
          </p:nvPr>
        </p:nvSpPr>
        <p:spPr>
          <a:xfrm>
            <a:off x="412956" y="1582615"/>
            <a:ext cx="4807974" cy="450703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0" t="0"/>
          <a:stretch/>
        </p:blipFill>
        <p:spPr>
          <a:xfrm>
            <a:off x="0" y="0"/>
            <a:ext cx="12192005" cy="6858003"/>
          </a:xfrm>
          <a:prstGeom prst="rect">
            <a:avLst/>
          </a:prstGeom>
          <a:noFill/>
          <a:ln>
            <a:noFill/>
          </a:ln>
        </p:spPr>
      </p:pic>
      <p:sp>
        <p:nvSpPr>
          <p:cNvPr id="81" name="Google Shape;81;p16"/>
          <p:cNvSpPr txBox="1"/>
          <p:nvPr>
            <p:ph idx="1" type="subTitle"/>
          </p:nvPr>
        </p:nvSpPr>
        <p:spPr>
          <a:xfrm>
            <a:off x="950968" y="1856972"/>
            <a:ext cx="6262500" cy="5487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2" name="Google Shape;82;p16"/>
          <p:cNvSpPr txBox="1"/>
          <p:nvPr>
            <p:ph idx="2" type="subTitle"/>
          </p:nvPr>
        </p:nvSpPr>
        <p:spPr>
          <a:xfrm>
            <a:off x="950968" y="3723412"/>
            <a:ext cx="6262500" cy="5487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3" name="Google Shape;83;p16"/>
          <p:cNvSpPr txBox="1"/>
          <p:nvPr>
            <p:ph type="title"/>
          </p:nvPr>
        </p:nvSpPr>
        <p:spPr>
          <a:xfrm>
            <a:off x="950967" y="736149"/>
            <a:ext cx="6262500" cy="10251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6000"/>
              <a:buNone/>
              <a:defRPr sz="6000"/>
            </a:lvl1pPr>
            <a:lvl2pPr lvl="1" rtl="0" algn="ctr">
              <a:lnSpc>
                <a:spcPct val="100000"/>
              </a:lnSpc>
              <a:spcBef>
                <a:spcPts val="0"/>
              </a:spcBef>
              <a:spcAft>
                <a:spcPts val="0"/>
              </a:spcAft>
              <a:buClr>
                <a:schemeClr val="lt1"/>
              </a:buClr>
              <a:buSzPts val="6000"/>
              <a:buNone/>
              <a:defRPr sz="6000">
                <a:solidFill>
                  <a:schemeClr val="lt1"/>
                </a:solidFill>
              </a:defRPr>
            </a:lvl2pPr>
            <a:lvl3pPr lvl="2" rtl="0" algn="ctr">
              <a:lnSpc>
                <a:spcPct val="100000"/>
              </a:lnSpc>
              <a:spcBef>
                <a:spcPts val="0"/>
              </a:spcBef>
              <a:spcAft>
                <a:spcPts val="0"/>
              </a:spcAft>
              <a:buClr>
                <a:schemeClr val="lt1"/>
              </a:buClr>
              <a:buSzPts val="6000"/>
              <a:buNone/>
              <a:defRPr sz="6000">
                <a:solidFill>
                  <a:schemeClr val="lt1"/>
                </a:solidFill>
              </a:defRPr>
            </a:lvl3pPr>
            <a:lvl4pPr lvl="3" rtl="0" algn="ctr">
              <a:lnSpc>
                <a:spcPct val="100000"/>
              </a:lnSpc>
              <a:spcBef>
                <a:spcPts val="0"/>
              </a:spcBef>
              <a:spcAft>
                <a:spcPts val="0"/>
              </a:spcAft>
              <a:buClr>
                <a:schemeClr val="lt1"/>
              </a:buClr>
              <a:buSzPts val="6000"/>
              <a:buNone/>
              <a:defRPr sz="6000">
                <a:solidFill>
                  <a:schemeClr val="lt1"/>
                </a:solidFill>
              </a:defRPr>
            </a:lvl4pPr>
            <a:lvl5pPr lvl="4" rtl="0" algn="ctr">
              <a:lnSpc>
                <a:spcPct val="100000"/>
              </a:lnSpc>
              <a:spcBef>
                <a:spcPts val="0"/>
              </a:spcBef>
              <a:spcAft>
                <a:spcPts val="0"/>
              </a:spcAft>
              <a:buClr>
                <a:schemeClr val="lt1"/>
              </a:buClr>
              <a:buSzPts val="6000"/>
              <a:buNone/>
              <a:defRPr sz="6000">
                <a:solidFill>
                  <a:schemeClr val="lt1"/>
                </a:solidFill>
              </a:defRPr>
            </a:lvl5pPr>
            <a:lvl6pPr lvl="5" rtl="0" algn="ctr">
              <a:lnSpc>
                <a:spcPct val="100000"/>
              </a:lnSpc>
              <a:spcBef>
                <a:spcPts val="0"/>
              </a:spcBef>
              <a:spcAft>
                <a:spcPts val="0"/>
              </a:spcAft>
              <a:buClr>
                <a:schemeClr val="lt1"/>
              </a:buClr>
              <a:buSzPts val="6000"/>
              <a:buNone/>
              <a:defRPr sz="6000">
                <a:solidFill>
                  <a:schemeClr val="lt1"/>
                </a:solidFill>
              </a:defRPr>
            </a:lvl6pPr>
            <a:lvl7pPr lvl="6" rtl="0" algn="ctr">
              <a:lnSpc>
                <a:spcPct val="100000"/>
              </a:lnSpc>
              <a:spcBef>
                <a:spcPts val="0"/>
              </a:spcBef>
              <a:spcAft>
                <a:spcPts val="0"/>
              </a:spcAft>
              <a:buClr>
                <a:schemeClr val="lt1"/>
              </a:buClr>
              <a:buSzPts val="6000"/>
              <a:buNone/>
              <a:defRPr sz="6000">
                <a:solidFill>
                  <a:schemeClr val="lt1"/>
                </a:solidFill>
              </a:defRPr>
            </a:lvl7pPr>
            <a:lvl8pPr lvl="7" rtl="0" algn="ctr">
              <a:lnSpc>
                <a:spcPct val="100000"/>
              </a:lnSpc>
              <a:spcBef>
                <a:spcPts val="0"/>
              </a:spcBef>
              <a:spcAft>
                <a:spcPts val="0"/>
              </a:spcAft>
              <a:buClr>
                <a:schemeClr val="lt1"/>
              </a:buClr>
              <a:buSzPts val="6000"/>
              <a:buNone/>
              <a:defRPr sz="6000">
                <a:solidFill>
                  <a:schemeClr val="lt1"/>
                </a:solidFill>
              </a:defRPr>
            </a:lvl8pPr>
            <a:lvl9pPr lvl="8" rtl="0" algn="ctr">
              <a:lnSpc>
                <a:spcPct val="100000"/>
              </a:lnSpc>
              <a:spcBef>
                <a:spcPts val="0"/>
              </a:spcBef>
              <a:spcAft>
                <a:spcPts val="0"/>
              </a:spcAft>
              <a:buClr>
                <a:schemeClr val="lt1"/>
              </a:buClr>
              <a:buSzPts val="6000"/>
              <a:buNone/>
              <a:defRPr sz="6000">
                <a:solidFill>
                  <a:schemeClr val="lt1"/>
                </a:solidFill>
              </a:defRPr>
            </a:lvl9pPr>
          </a:lstStyle>
          <a:p/>
        </p:txBody>
      </p:sp>
      <p:sp>
        <p:nvSpPr>
          <p:cNvPr id="84" name="Google Shape;84;p16"/>
          <p:cNvSpPr txBox="1"/>
          <p:nvPr>
            <p:ph idx="3" type="title"/>
          </p:nvPr>
        </p:nvSpPr>
        <p:spPr>
          <a:xfrm>
            <a:off x="950967" y="2601173"/>
            <a:ext cx="6262500" cy="10251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6000"/>
              <a:buNone/>
              <a:defRPr sz="6000"/>
            </a:lvl1pPr>
            <a:lvl2pPr lvl="1" rtl="0" algn="ctr">
              <a:lnSpc>
                <a:spcPct val="100000"/>
              </a:lnSpc>
              <a:spcBef>
                <a:spcPts val="0"/>
              </a:spcBef>
              <a:spcAft>
                <a:spcPts val="0"/>
              </a:spcAft>
              <a:buClr>
                <a:schemeClr val="lt1"/>
              </a:buClr>
              <a:buSzPts val="6000"/>
              <a:buNone/>
              <a:defRPr sz="6000">
                <a:solidFill>
                  <a:schemeClr val="lt1"/>
                </a:solidFill>
              </a:defRPr>
            </a:lvl2pPr>
            <a:lvl3pPr lvl="2" rtl="0" algn="ctr">
              <a:lnSpc>
                <a:spcPct val="100000"/>
              </a:lnSpc>
              <a:spcBef>
                <a:spcPts val="0"/>
              </a:spcBef>
              <a:spcAft>
                <a:spcPts val="0"/>
              </a:spcAft>
              <a:buClr>
                <a:schemeClr val="lt1"/>
              </a:buClr>
              <a:buSzPts val="6000"/>
              <a:buNone/>
              <a:defRPr sz="6000">
                <a:solidFill>
                  <a:schemeClr val="lt1"/>
                </a:solidFill>
              </a:defRPr>
            </a:lvl3pPr>
            <a:lvl4pPr lvl="3" rtl="0" algn="ctr">
              <a:lnSpc>
                <a:spcPct val="100000"/>
              </a:lnSpc>
              <a:spcBef>
                <a:spcPts val="0"/>
              </a:spcBef>
              <a:spcAft>
                <a:spcPts val="0"/>
              </a:spcAft>
              <a:buClr>
                <a:schemeClr val="lt1"/>
              </a:buClr>
              <a:buSzPts val="6000"/>
              <a:buNone/>
              <a:defRPr sz="6000">
                <a:solidFill>
                  <a:schemeClr val="lt1"/>
                </a:solidFill>
              </a:defRPr>
            </a:lvl4pPr>
            <a:lvl5pPr lvl="4" rtl="0" algn="ctr">
              <a:lnSpc>
                <a:spcPct val="100000"/>
              </a:lnSpc>
              <a:spcBef>
                <a:spcPts val="0"/>
              </a:spcBef>
              <a:spcAft>
                <a:spcPts val="0"/>
              </a:spcAft>
              <a:buClr>
                <a:schemeClr val="lt1"/>
              </a:buClr>
              <a:buSzPts val="6000"/>
              <a:buNone/>
              <a:defRPr sz="6000">
                <a:solidFill>
                  <a:schemeClr val="lt1"/>
                </a:solidFill>
              </a:defRPr>
            </a:lvl5pPr>
            <a:lvl6pPr lvl="5" rtl="0" algn="ctr">
              <a:lnSpc>
                <a:spcPct val="100000"/>
              </a:lnSpc>
              <a:spcBef>
                <a:spcPts val="0"/>
              </a:spcBef>
              <a:spcAft>
                <a:spcPts val="0"/>
              </a:spcAft>
              <a:buClr>
                <a:schemeClr val="lt1"/>
              </a:buClr>
              <a:buSzPts val="6000"/>
              <a:buNone/>
              <a:defRPr sz="6000">
                <a:solidFill>
                  <a:schemeClr val="lt1"/>
                </a:solidFill>
              </a:defRPr>
            </a:lvl6pPr>
            <a:lvl7pPr lvl="6" rtl="0" algn="ctr">
              <a:lnSpc>
                <a:spcPct val="100000"/>
              </a:lnSpc>
              <a:spcBef>
                <a:spcPts val="0"/>
              </a:spcBef>
              <a:spcAft>
                <a:spcPts val="0"/>
              </a:spcAft>
              <a:buClr>
                <a:schemeClr val="lt1"/>
              </a:buClr>
              <a:buSzPts val="6000"/>
              <a:buNone/>
              <a:defRPr sz="6000">
                <a:solidFill>
                  <a:schemeClr val="lt1"/>
                </a:solidFill>
              </a:defRPr>
            </a:lvl7pPr>
            <a:lvl8pPr lvl="7" rtl="0" algn="ctr">
              <a:lnSpc>
                <a:spcPct val="100000"/>
              </a:lnSpc>
              <a:spcBef>
                <a:spcPts val="0"/>
              </a:spcBef>
              <a:spcAft>
                <a:spcPts val="0"/>
              </a:spcAft>
              <a:buClr>
                <a:schemeClr val="lt1"/>
              </a:buClr>
              <a:buSzPts val="6000"/>
              <a:buNone/>
              <a:defRPr sz="6000">
                <a:solidFill>
                  <a:schemeClr val="lt1"/>
                </a:solidFill>
              </a:defRPr>
            </a:lvl8pPr>
            <a:lvl9pPr lvl="8" rtl="0" algn="ctr">
              <a:lnSpc>
                <a:spcPct val="100000"/>
              </a:lnSpc>
              <a:spcBef>
                <a:spcPts val="0"/>
              </a:spcBef>
              <a:spcAft>
                <a:spcPts val="0"/>
              </a:spcAft>
              <a:buClr>
                <a:schemeClr val="lt1"/>
              </a:buClr>
              <a:buSzPts val="6000"/>
              <a:buNone/>
              <a:defRPr sz="6000">
                <a:solidFill>
                  <a:schemeClr val="lt1"/>
                </a:solidFill>
              </a:defRPr>
            </a:lvl9pPr>
          </a:lstStyle>
          <a:p/>
        </p:txBody>
      </p:sp>
      <p:sp>
        <p:nvSpPr>
          <p:cNvPr id="85" name="Google Shape;85;p16"/>
          <p:cNvSpPr txBox="1"/>
          <p:nvPr>
            <p:ph idx="4" type="title"/>
          </p:nvPr>
        </p:nvSpPr>
        <p:spPr>
          <a:xfrm>
            <a:off x="950967" y="4466199"/>
            <a:ext cx="6262500" cy="1025100"/>
          </a:xfrm>
          <a:prstGeom prst="rect">
            <a:avLst/>
          </a:prstGeom>
          <a:noFill/>
          <a:ln>
            <a:noFill/>
          </a:ln>
        </p:spPr>
        <p:txBody>
          <a:bodyPr anchorCtr="0" anchor="b" bIns="121900" lIns="121900" spcFirstLastPara="1" rIns="121900" wrap="square" tIns="121900">
            <a:noAutofit/>
          </a:bodyPr>
          <a:lstStyle>
            <a:lvl1pPr lvl="0" rtl="0" algn="l">
              <a:lnSpc>
                <a:spcPct val="100000"/>
              </a:lnSpc>
              <a:spcBef>
                <a:spcPts val="0"/>
              </a:spcBef>
              <a:spcAft>
                <a:spcPts val="0"/>
              </a:spcAft>
              <a:buClr>
                <a:schemeClr val="lt1"/>
              </a:buClr>
              <a:buSzPts val="6000"/>
              <a:buNone/>
              <a:defRPr sz="6000"/>
            </a:lvl1pPr>
            <a:lvl2pPr lvl="1" rtl="0" algn="ctr">
              <a:lnSpc>
                <a:spcPct val="100000"/>
              </a:lnSpc>
              <a:spcBef>
                <a:spcPts val="0"/>
              </a:spcBef>
              <a:spcAft>
                <a:spcPts val="0"/>
              </a:spcAft>
              <a:buClr>
                <a:schemeClr val="lt1"/>
              </a:buClr>
              <a:buSzPts val="6000"/>
              <a:buNone/>
              <a:defRPr sz="6000">
                <a:solidFill>
                  <a:schemeClr val="lt1"/>
                </a:solidFill>
              </a:defRPr>
            </a:lvl2pPr>
            <a:lvl3pPr lvl="2" rtl="0" algn="ctr">
              <a:lnSpc>
                <a:spcPct val="100000"/>
              </a:lnSpc>
              <a:spcBef>
                <a:spcPts val="0"/>
              </a:spcBef>
              <a:spcAft>
                <a:spcPts val="0"/>
              </a:spcAft>
              <a:buClr>
                <a:schemeClr val="lt1"/>
              </a:buClr>
              <a:buSzPts val="6000"/>
              <a:buNone/>
              <a:defRPr sz="6000">
                <a:solidFill>
                  <a:schemeClr val="lt1"/>
                </a:solidFill>
              </a:defRPr>
            </a:lvl3pPr>
            <a:lvl4pPr lvl="3" rtl="0" algn="ctr">
              <a:lnSpc>
                <a:spcPct val="100000"/>
              </a:lnSpc>
              <a:spcBef>
                <a:spcPts val="0"/>
              </a:spcBef>
              <a:spcAft>
                <a:spcPts val="0"/>
              </a:spcAft>
              <a:buClr>
                <a:schemeClr val="lt1"/>
              </a:buClr>
              <a:buSzPts val="6000"/>
              <a:buNone/>
              <a:defRPr sz="6000">
                <a:solidFill>
                  <a:schemeClr val="lt1"/>
                </a:solidFill>
              </a:defRPr>
            </a:lvl4pPr>
            <a:lvl5pPr lvl="4" rtl="0" algn="ctr">
              <a:lnSpc>
                <a:spcPct val="100000"/>
              </a:lnSpc>
              <a:spcBef>
                <a:spcPts val="0"/>
              </a:spcBef>
              <a:spcAft>
                <a:spcPts val="0"/>
              </a:spcAft>
              <a:buClr>
                <a:schemeClr val="lt1"/>
              </a:buClr>
              <a:buSzPts val="6000"/>
              <a:buNone/>
              <a:defRPr sz="6000">
                <a:solidFill>
                  <a:schemeClr val="lt1"/>
                </a:solidFill>
              </a:defRPr>
            </a:lvl5pPr>
            <a:lvl6pPr lvl="5" rtl="0" algn="ctr">
              <a:lnSpc>
                <a:spcPct val="100000"/>
              </a:lnSpc>
              <a:spcBef>
                <a:spcPts val="0"/>
              </a:spcBef>
              <a:spcAft>
                <a:spcPts val="0"/>
              </a:spcAft>
              <a:buClr>
                <a:schemeClr val="lt1"/>
              </a:buClr>
              <a:buSzPts val="6000"/>
              <a:buNone/>
              <a:defRPr sz="6000">
                <a:solidFill>
                  <a:schemeClr val="lt1"/>
                </a:solidFill>
              </a:defRPr>
            </a:lvl6pPr>
            <a:lvl7pPr lvl="6" rtl="0" algn="ctr">
              <a:lnSpc>
                <a:spcPct val="100000"/>
              </a:lnSpc>
              <a:spcBef>
                <a:spcPts val="0"/>
              </a:spcBef>
              <a:spcAft>
                <a:spcPts val="0"/>
              </a:spcAft>
              <a:buClr>
                <a:schemeClr val="lt1"/>
              </a:buClr>
              <a:buSzPts val="6000"/>
              <a:buNone/>
              <a:defRPr sz="6000">
                <a:solidFill>
                  <a:schemeClr val="lt1"/>
                </a:solidFill>
              </a:defRPr>
            </a:lvl7pPr>
            <a:lvl8pPr lvl="7" rtl="0" algn="ctr">
              <a:lnSpc>
                <a:spcPct val="100000"/>
              </a:lnSpc>
              <a:spcBef>
                <a:spcPts val="0"/>
              </a:spcBef>
              <a:spcAft>
                <a:spcPts val="0"/>
              </a:spcAft>
              <a:buClr>
                <a:schemeClr val="lt1"/>
              </a:buClr>
              <a:buSzPts val="6000"/>
              <a:buNone/>
              <a:defRPr sz="6000">
                <a:solidFill>
                  <a:schemeClr val="lt1"/>
                </a:solidFill>
              </a:defRPr>
            </a:lvl8pPr>
            <a:lvl9pPr lvl="8" rtl="0" algn="ctr">
              <a:lnSpc>
                <a:spcPct val="100000"/>
              </a:lnSpc>
              <a:spcBef>
                <a:spcPts val="0"/>
              </a:spcBef>
              <a:spcAft>
                <a:spcPts val="0"/>
              </a:spcAft>
              <a:buClr>
                <a:schemeClr val="lt1"/>
              </a:buClr>
              <a:buSzPts val="6000"/>
              <a:buNone/>
              <a:defRPr sz="6000">
                <a:solidFill>
                  <a:schemeClr val="lt1"/>
                </a:solidFill>
              </a:defRPr>
            </a:lvl9pPr>
          </a:lstStyle>
          <a:p/>
        </p:txBody>
      </p:sp>
      <p:sp>
        <p:nvSpPr>
          <p:cNvPr id="86" name="Google Shape;86;p16"/>
          <p:cNvSpPr txBox="1"/>
          <p:nvPr>
            <p:ph idx="5" type="subTitle"/>
          </p:nvPr>
        </p:nvSpPr>
        <p:spPr>
          <a:xfrm>
            <a:off x="950968" y="5589851"/>
            <a:ext cx="6262500" cy="548700"/>
          </a:xfrm>
          <a:prstGeom prst="rect">
            <a:avLst/>
          </a:prstGeom>
          <a:noFill/>
          <a:ln>
            <a:noFill/>
          </a:ln>
        </p:spPr>
        <p:txBody>
          <a:bodyPr anchorCtr="0" anchor="t" bIns="121900" lIns="121900" spcFirstLastPara="1" rIns="121900" wrap="square" tIns="121900">
            <a:noAutofit/>
          </a:bodyPr>
          <a:lstStyle>
            <a:lvl1pPr lvl="0" rtl="0" algn="l">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9" name="Google Shape;19;p3"/>
          <p:cNvSpPr txBox="1"/>
          <p:nvPr>
            <p:ph type="title"/>
          </p:nvPr>
        </p:nvSpPr>
        <p:spPr>
          <a:xfrm>
            <a:off x="650631" y="365125"/>
            <a:ext cx="8897815" cy="13255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2A2882"/>
              </a:buClr>
              <a:buSzPts val="4400"/>
              <a:buFont typeface="Arial"/>
              <a:buNone/>
              <a:defRPr>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650631" y="1825625"/>
            <a:ext cx="8897815"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4"/>
          <p:cNvSpPr txBox="1"/>
          <p:nvPr>
            <p:ph type="title"/>
          </p:nvPr>
        </p:nvSpPr>
        <p:spPr>
          <a:xfrm>
            <a:off x="650631" y="365125"/>
            <a:ext cx="8897815" cy="13255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E85441"/>
              </a:buClr>
              <a:buSzPts val="4400"/>
              <a:buFont typeface="Arial"/>
              <a:buNone/>
              <a:defRPr>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body"/>
          </p:nvPr>
        </p:nvSpPr>
        <p:spPr>
          <a:xfrm>
            <a:off x="650631" y="1825625"/>
            <a:ext cx="8897815"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25" name="Shape 25"/>
        <p:cNvGrpSpPr/>
        <p:nvPr/>
      </p:nvGrpSpPr>
      <p:grpSpPr>
        <a:xfrm>
          <a:off x="0" y="0"/>
          <a:ext cx="0" cy="0"/>
          <a:chOff x="0" y="0"/>
          <a:chExt cx="0" cy="0"/>
        </a:xfrm>
      </p:grpSpPr>
      <p:pic>
        <p:nvPicPr>
          <p:cNvPr id="26" name="Google Shape;26;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5"/>
          <p:cNvSpPr txBox="1"/>
          <p:nvPr>
            <p:ph type="title"/>
          </p:nvPr>
        </p:nvSpPr>
        <p:spPr>
          <a:xfrm>
            <a:off x="650631" y="365125"/>
            <a:ext cx="8897815" cy="13255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2A2882"/>
              </a:buClr>
              <a:buSzPts val="4400"/>
              <a:buFont typeface="Arial"/>
              <a:buNone/>
              <a:defRPr>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650632" y="1825625"/>
            <a:ext cx="5099538"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5"/>
          <p:cNvSpPr txBox="1"/>
          <p:nvPr>
            <p:ph idx="2" type="body"/>
          </p:nvPr>
        </p:nvSpPr>
        <p:spPr>
          <a:xfrm>
            <a:off x="5999286" y="1825624"/>
            <a:ext cx="5099538"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30" name="Shape 30"/>
        <p:cNvGrpSpPr/>
        <p:nvPr/>
      </p:nvGrpSpPr>
      <p:grpSpPr>
        <a:xfrm>
          <a:off x="0" y="0"/>
          <a:ext cx="0" cy="0"/>
          <a:chOff x="0" y="0"/>
          <a:chExt cx="0" cy="0"/>
        </a:xfrm>
      </p:grpSpPr>
      <p:pic>
        <p:nvPicPr>
          <p:cNvPr id="31" name="Google Shape;31;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2" name="Google Shape;32;p6"/>
          <p:cNvSpPr txBox="1"/>
          <p:nvPr>
            <p:ph type="title"/>
          </p:nvPr>
        </p:nvSpPr>
        <p:spPr>
          <a:xfrm>
            <a:off x="650631" y="365125"/>
            <a:ext cx="8897815" cy="1325563"/>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E85441"/>
              </a:buClr>
              <a:buSzPts val="4400"/>
              <a:buFont typeface="Arial"/>
              <a:buNone/>
              <a:defRPr>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6"/>
          <p:cNvSpPr txBox="1"/>
          <p:nvPr>
            <p:ph idx="1" type="body"/>
          </p:nvPr>
        </p:nvSpPr>
        <p:spPr>
          <a:xfrm>
            <a:off x="650632" y="1825625"/>
            <a:ext cx="5099538"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
          <p:cNvSpPr txBox="1"/>
          <p:nvPr>
            <p:ph idx="2" type="body"/>
          </p:nvPr>
        </p:nvSpPr>
        <p:spPr>
          <a:xfrm>
            <a:off x="5999286" y="1825624"/>
            <a:ext cx="5099538" cy="400367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chemeClr val="dk1"/>
              </a:buClr>
              <a:buSzPts val="2800"/>
              <a:buNone/>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5"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7" name="Google Shape;37;p7"/>
          <p:cNvSpPr txBox="1"/>
          <p:nvPr>
            <p:ph type="title"/>
          </p:nvPr>
        </p:nvSpPr>
        <p:spPr>
          <a:xfrm>
            <a:off x="412956" y="1709738"/>
            <a:ext cx="4807974" cy="285273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2A2882"/>
              </a:buClr>
              <a:buSzPts val="6000"/>
              <a:buFont typeface="Arial"/>
              <a:buNone/>
              <a:defRPr sz="6000">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412956" y="4729316"/>
            <a:ext cx="4807974" cy="136033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587FBA"/>
              </a:buClr>
              <a:buSzPts val="2400"/>
              <a:buNone/>
              <a:defRPr sz="2400">
                <a:solidFill>
                  <a:srgbClr val="587FBA"/>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7"/>
          <p:cNvSpPr/>
          <p:nvPr>
            <p:ph idx="2" type="pic"/>
          </p:nvPr>
        </p:nvSpPr>
        <p:spPr>
          <a:xfrm>
            <a:off x="6096000" y="0"/>
            <a:ext cx="6096000" cy="68580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40"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8"/>
          <p:cNvSpPr txBox="1"/>
          <p:nvPr>
            <p:ph type="title"/>
          </p:nvPr>
        </p:nvSpPr>
        <p:spPr>
          <a:xfrm>
            <a:off x="412956" y="1709738"/>
            <a:ext cx="4807974" cy="285273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E85441"/>
              </a:buClr>
              <a:buSzPts val="6000"/>
              <a:buFont typeface="Arial"/>
              <a:buNone/>
              <a:defRPr sz="6000">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12956" y="4729316"/>
            <a:ext cx="4807974" cy="1360334"/>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Clr>
                <a:srgbClr val="575A6C"/>
              </a:buClr>
              <a:buSzPts val="2400"/>
              <a:buNone/>
              <a:defRPr sz="2400">
                <a:solidFill>
                  <a:srgbClr val="575A6C"/>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8"/>
          <p:cNvSpPr/>
          <p:nvPr>
            <p:ph idx="2" type="pic"/>
          </p:nvPr>
        </p:nvSpPr>
        <p:spPr>
          <a:xfrm>
            <a:off x="6096000" y="0"/>
            <a:ext cx="6096000" cy="6858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45"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7" name="Google Shape;47;p9"/>
          <p:cNvSpPr txBox="1"/>
          <p:nvPr>
            <p:ph type="title"/>
          </p:nvPr>
        </p:nvSpPr>
        <p:spPr>
          <a:xfrm>
            <a:off x="831850" y="4501661"/>
            <a:ext cx="10515600" cy="1177437"/>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2A2882"/>
              </a:buClr>
              <a:buSzPts val="6000"/>
              <a:buFont typeface="Arial"/>
              <a:buNone/>
              <a:defRPr sz="6000">
                <a:solidFill>
                  <a:srgbClr val="2A28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9"/>
          <p:cNvSpPr txBox="1"/>
          <p:nvPr>
            <p:ph idx="1" type="body"/>
          </p:nvPr>
        </p:nvSpPr>
        <p:spPr>
          <a:xfrm>
            <a:off x="831850" y="5855677"/>
            <a:ext cx="10515600" cy="68580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rgbClr val="587FBA"/>
              </a:buClr>
              <a:buSzPts val="2400"/>
              <a:buNone/>
              <a:defRPr sz="2400">
                <a:solidFill>
                  <a:srgbClr val="587FBA"/>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9"/>
          <p:cNvSpPr/>
          <p:nvPr>
            <p:ph idx="2" type="pic"/>
          </p:nvPr>
        </p:nvSpPr>
        <p:spPr>
          <a:xfrm>
            <a:off x="0" y="0"/>
            <a:ext cx="12192000" cy="418513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50" name="Shape 50"/>
        <p:cNvGrpSpPr/>
        <p:nvPr/>
      </p:nvGrpSpPr>
      <p:grpSpPr>
        <a:xfrm>
          <a:off x="0" y="0"/>
          <a:ext cx="0" cy="0"/>
          <a:chOff x="0" y="0"/>
          <a:chExt cx="0" cy="0"/>
        </a:xfrm>
      </p:grpSpPr>
      <p:pic>
        <p:nvPicPr>
          <p:cNvPr id="51" name="Google Shape;51;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p10"/>
          <p:cNvSpPr txBox="1"/>
          <p:nvPr>
            <p:ph type="title"/>
          </p:nvPr>
        </p:nvSpPr>
        <p:spPr>
          <a:xfrm>
            <a:off x="831850" y="4501661"/>
            <a:ext cx="10515600" cy="1177437"/>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rgbClr val="E85441"/>
              </a:buClr>
              <a:buSzPts val="6000"/>
              <a:buFont typeface="Arial"/>
              <a:buNone/>
              <a:defRPr sz="6000">
                <a:solidFill>
                  <a:srgbClr val="E8544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10"/>
          <p:cNvSpPr txBox="1"/>
          <p:nvPr>
            <p:ph idx="1" type="body"/>
          </p:nvPr>
        </p:nvSpPr>
        <p:spPr>
          <a:xfrm>
            <a:off x="831850" y="5855677"/>
            <a:ext cx="10515600" cy="68580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1000"/>
              </a:spcBef>
              <a:spcAft>
                <a:spcPts val="0"/>
              </a:spcAft>
              <a:buClr>
                <a:srgbClr val="575A6C"/>
              </a:buClr>
              <a:buSzPts val="2400"/>
              <a:buNone/>
              <a:defRPr sz="2400">
                <a:solidFill>
                  <a:srgbClr val="575A6C"/>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4" name="Google Shape;54;p10"/>
          <p:cNvSpPr/>
          <p:nvPr>
            <p:ph idx="2" type="pic"/>
          </p:nvPr>
        </p:nvSpPr>
        <p:spPr>
          <a:xfrm>
            <a:off x="0" y="0"/>
            <a:ext cx="12192000" cy="4185138"/>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t" bIns="0" lIns="0" spcFirstLastPara="1" rIns="0" wrap="square" tIns="0">
            <a:norm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t" bIns="0" lIns="0" spcFirstLastPara="1" rIns="0" wrap="square" tIns="0">
            <a:norm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t" bIns="0" lIns="0" spcFirstLastPara="1" rIns="0" wrap="square" tIns="0">
            <a:norm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r-Latn-R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gov.ufsc.br/portal/sites/default/files/human_rights_and_the_internet_a_review_of.pdf" TargetMode="External"/><Relationship Id="rId4" Type="http://schemas.openxmlformats.org/officeDocument/2006/relationships/hyperlink" Target="https://www.rand.org/pubs/commentary/2021/09/the-implications-for-human-rights-in-the-digital-age.html" TargetMode="External"/><Relationship Id="rId5" Type="http://schemas.openxmlformats.org/officeDocument/2006/relationships/hyperlink" Target="https://www.un.org/en/academic-impact/harnessing-power-internet-support-human-right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1" Type="http://schemas.openxmlformats.org/officeDocument/2006/relationships/hyperlink" Target="https://youtu.be/yu24PZIbkoY?si=q8azHyMNPsWKLvFd" TargetMode="External"/><Relationship Id="rId10" Type="http://schemas.openxmlformats.org/officeDocument/2006/relationships/hyperlink" Target="https://www.youtube.com/watch?v=TlcMQlGWQ_0"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futurefreespeech.org/hate-speech-case-database/" TargetMode="External"/><Relationship Id="rId4" Type="http://schemas.openxmlformats.org/officeDocument/2006/relationships/hyperlink" Target="https://en.wikipedia.org/wiki/Hate_speech_laws_by_country" TargetMode="External"/><Relationship Id="rId9" Type="http://schemas.openxmlformats.org/officeDocument/2006/relationships/hyperlink" Target="https://youtu.be/aTvGSstKd5Y?si=6gEbTYtpNWJ9bkrd" TargetMode="External"/><Relationship Id="rId5" Type="http://schemas.openxmlformats.org/officeDocument/2006/relationships/hyperlink" Target="https://www.linkedin.com/pulse/freedom-speech-versus-hate-cancel-culture-conundrum-jasmine-lovell" TargetMode="External"/><Relationship Id="rId6" Type="http://schemas.openxmlformats.org/officeDocument/2006/relationships/hyperlink" Target="https://www.wimbledoncollege.org.uk/_site/data/files/safeguarding/parent-guides/7CC371A7937DA2B64AD9DB3558EF4FE8.pdf" TargetMode="External"/><Relationship Id="rId7" Type="http://schemas.openxmlformats.org/officeDocument/2006/relationships/hyperlink" Target="https://www.mminstitute.org/wp-content/uploads/2022/04/Analysis-of-narratives-containing-hate-speech-and-disinformation-1.pdf" TargetMode="External"/><Relationship Id="rId8" Type="http://schemas.openxmlformats.org/officeDocument/2006/relationships/hyperlink" Target="https://www.mminstitute.org/wp-content/uploads/2023/06/uvrede-i-mrznja_III-dio.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lido.com/"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www.youtube.com/watch?v=STHIYh5HIVM" TargetMode="External"/><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zeoob.com/" TargetMode="Externa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harpers.org/a-letter-on-justice-and-open-debate/" TargetMode="Externa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hyperlink" Target="https://www.youtube.com/watch?v=bPhUhypV27w" TargetMode="External"/><Relationship Id="rId4" Type="http://schemas.openxmlformats.org/officeDocument/2006/relationships/image" Target="../media/image1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hyperlink" Target="https://www.youtube.com/watch?v=CDMVaQOvtxU" TargetMode="External"/><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discoverdatascience.org/articles/everything-you-need-to-know-about-how-to-use-deepfake/" TargetMode="External"/><Relationship Id="rId4" Type="http://schemas.openxmlformats.org/officeDocument/2006/relationships/hyperlink" Target="https://youtu.be/LarVQRTnGo0" TargetMode="External"/><Relationship Id="rId5" Type="http://schemas.openxmlformats.org/officeDocument/2006/relationships/hyperlink" Target="https://www.dataart.com/blog/positive-applications-for-deepfake-technology-by-max-kalmykov" TargetMode="External"/><Relationship Id="rId6" Type="http://schemas.openxmlformats.org/officeDocument/2006/relationships/hyperlink" Target="https://www.thomsonreuters.com/en-us/posts/technology/practice-innovations-deepfake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ohchr.org/sites/default/files/Documents/Issues/Opinion/Communications/InternetPrinciplesAndRightsCoalition.pdf"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9.jpg"/><Relationship Id="rId6" Type="http://schemas.openxmlformats.org/officeDocument/2006/relationships/image" Target="../media/image22.jpg"/><Relationship Id="rId7"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idx="1" type="body"/>
          </p:nvPr>
        </p:nvSpPr>
        <p:spPr>
          <a:xfrm>
            <a:off x="650625" y="755000"/>
            <a:ext cx="8897700" cy="5074500"/>
          </a:xfrm>
          <a:prstGeom prst="rect">
            <a:avLst/>
          </a:prstGeom>
          <a:noFill/>
          <a:ln>
            <a:noFill/>
          </a:ln>
        </p:spPr>
        <p:txBody>
          <a:bodyPr anchorCtr="0" anchor="t" bIns="0" lIns="0" spcFirstLastPara="1" rIns="0" wrap="square" tIns="0">
            <a:normAutofit/>
          </a:bodyPr>
          <a:lstStyle/>
          <a:p>
            <a:pPr indent="0" lvl="0" marL="0" rtl="0" algn="ctr">
              <a:lnSpc>
                <a:spcPct val="90000"/>
              </a:lnSpc>
              <a:spcBef>
                <a:spcPts val="0"/>
              </a:spcBef>
              <a:spcAft>
                <a:spcPts val="0"/>
              </a:spcAft>
              <a:buClr>
                <a:schemeClr val="dk1"/>
              </a:buClr>
              <a:buSzPts val="2800"/>
              <a:buNone/>
            </a:pPr>
            <a:r>
              <a:t/>
            </a:r>
            <a:endParaRPr sz="2600">
              <a:solidFill>
                <a:srgbClr val="587FBA"/>
              </a:solidFill>
            </a:endParaRPr>
          </a:p>
          <a:p>
            <a:pPr indent="0" lvl="0" marL="0" rtl="0" algn="r">
              <a:lnSpc>
                <a:spcPct val="90000"/>
              </a:lnSpc>
              <a:spcBef>
                <a:spcPts val="0"/>
              </a:spcBef>
              <a:spcAft>
                <a:spcPts val="0"/>
              </a:spcAft>
              <a:buClr>
                <a:schemeClr val="dk1"/>
              </a:buClr>
              <a:buSzPts val="2800"/>
              <a:buNone/>
            </a:pPr>
            <a:r>
              <a:rPr lang="sr-Latn-RS" sz="2600">
                <a:solidFill>
                  <a:srgbClr val="587FBA"/>
                </a:solidFill>
              </a:rPr>
              <a:t>"…, it made me think."</a:t>
            </a:r>
            <a:endParaRPr sz="2600">
              <a:solidFill>
                <a:srgbClr val="587FBA"/>
              </a:solidFill>
            </a:endParaRPr>
          </a:p>
          <a:p>
            <a:pPr indent="0" lvl="0" marL="0" rtl="0" algn="l">
              <a:lnSpc>
                <a:spcPct val="90000"/>
              </a:lnSpc>
              <a:spcBef>
                <a:spcPts val="0"/>
              </a:spcBef>
              <a:spcAft>
                <a:spcPts val="0"/>
              </a:spcAft>
              <a:buClr>
                <a:schemeClr val="dk1"/>
              </a:buClr>
              <a:buSzPts val="2800"/>
              <a:buNone/>
            </a:pPr>
            <a:r>
              <a:t/>
            </a:r>
            <a:endParaRPr sz="2600">
              <a:solidFill>
                <a:srgbClr val="587FBA"/>
              </a:solidFill>
            </a:endParaRPr>
          </a:p>
          <a:p>
            <a:pPr indent="0" lvl="0" marL="0" rtl="0" algn="l">
              <a:lnSpc>
                <a:spcPct val="90000"/>
              </a:lnSpc>
              <a:spcBef>
                <a:spcPts val="0"/>
              </a:spcBef>
              <a:spcAft>
                <a:spcPts val="0"/>
              </a:spcAft>
              <a:buClr>
                <a:schemeClr val="dk1"/>
              </a:buClr>
              <a:buSzPts val="2800"/>
              <a:buNone/>
            </a:pPr>
            <a:r>
              <a:t/>
            </a:r>
            <a:endParaRPr sz="2600">
              <a:solidFill>
                <a:srgbClr val="587FBA"/>
              </a:solidFill>
            </a:endParaRPr>
          </a:p>
          <a:p>
            <a:pPr indent="0" lvl="0" marL="0" rtl="0" algn="l">
              <a:lnSpc>
                <a:spcPct val="90000"/>
              </a:lnSpc>
              <a:spcBef>
                <a:spcPts val="0"/>
              </a:spcBef>
              <a:spcAft>
                <a:spcPts val="0"/>
              </a:spcAft>
              <a:buClr>
                <a:schemeClr val="dk1"/>
              </a:buClr>
              <a:buSzPts val="2800"/>
              <a:buNone/>
            </a:pPr>
            <a:r>
              <a:rPr lang="sr-Latn-RS" sz="2600">
                <a:solidFill>
                  <a:srgbClr val="587FBA"/>
                </a:solidFill>
              </a:rPr>
              <a:t>Example:</a:t>
            </a:r>
            <a:endParaRPr sz="2600">
              <a:solidFill>
                <a:srgbClr val="587FBA"/>
              </a:solidFill>
            </a:endParaRPr>
          </a:p>
          <a:p>
            <a:pPr indent="0" lvl="0" marL="0" rtl="0" algn="ctr">
              <a:lnSpc>
                <a:spcPct val="90000"/>
              </a:lnSpc>
              <a:spcBef>
                <a:spcPts val="0"/>
              </a:spcBef>
              <a:spcAft>
                <a:spcPts val="0"/>
              </a:spcAft>
              <a:buClr>
                <a:schemeClr val="dk1"/>
              </a:buClr>
              <a:buSzPts val="2800"/>
              <a:buNone/>
            </a:pPr>
            <a:r>
              <a:t/>
            </a:r>
            <a:endParaRPr sz="2600">
              <a:solidFill>
                <a:srgbClr val="587FBA"/>
              </a:solidFill>
            </a:endParaRPr>
          </a:p>
          <a:p>
            <a:pPr indent="0" lvl="0" marL="0" rtl="0" algn="ctr">
              <a:lnSpc>
                <a:spcPct val="90000"/>
              </a:lnSpc>
              <a:spcBef>
                <a:spcPts val="0"/>
              </a:spcBef>
              <a:spcAft>
                <a:spcPts val="0"/>
              </a:spcAft>
              <a:buClr>
                <a:schemeClr val="dk1"/>
              </a:buClr>
              <a:buSzPts val="2800"/>
              <a:buNone/>
            </a:pPr>
            <a:r>
              <a:rPr lang="sr-Latn-RS" sz="2600">
                <a:solidFill>
                  <a:srgbClr val="587FBA"/>
                </a:solidFill>
              </a:rPr>
              <a:t>I tried to access a university site to get more info for my project paper, but had to pay to get more info, it made me think.</a:t>
            </a:r>
            <a:endParaRPr sz="2600">
              <a:solidFill>
                <a:srgbClr val="587FBA"/>
              </a:solidFill>
            </a:endParaRPr>
          </a:p>
          <a:p>
            <a:pPr indent="0" lvl="0" marL="0" rtl="0" algn="ctr">
              <a:lnSpc>
                <a:spcPct val="90000"/>
              </a:lnSpc>
              <a:spcBef>
                <a:spcPts val="0"/>
              </a:spcBef>
              <a:spcAft>
                <a:spcPts val="0"/>
              </a:spcAft>
              <a:buClr>
                <a:schemeClr val="dk1"/>
              </a:buClr>
              <a:buSzPts val="2800"/>
              <a:buNone/>
            </a:pPr>
            <a:r>
              <a:t/>
            </a:r>
            <a:endParaRPr sz="2600">
              <a:solidFill>
                <a:srgbClr val="587FBA"/>
              </a:solidFill>
            </a:endParaRPr>
          </a:p>
          <a:p>
            <a:pPr indent="0" lvl="0" marL="0" rtl="0" algn="ctr">
              <a:lnSpc>
                <a:spcPct val="90000"/>
              </a:lnSpc>
              <a:spcBef>
                <a:spcPts val="0"/>
              </a:spcBef>
              <a:spcAft>
                <a:spcPts val="0"/>
              </a:spcAft>
              <a:buClr>
                <a:schemeClr val="dk1"/>
              </a:buClr>
              <a:buSzPts val="2800"/>
              <a:buNone/>
            </a:pPr>
            <a:r>
              <a:rPr lang="sr-Latn-RS" sz="2600">
                <a:solidFill>
                  <a:srgbClr val="587FBA"/>
                </a:solidFill>
              </a:rPr>
              <a:t>I tried to express my disagreement on a political situation, but the administrator blocked me, it made me think.</a:t>
            </a:r>
            <a:endParaRPr sz="2600">
              <a:solidFill>
                <a:srgbClr val="587FBA"/>
              </a:solidFill>
            </a:endParaRPr>
          </a:p>
          <a:p>
            <a:pPr indent="0" lvl="0" marL="0" rtl="0" algn="ctr">
              <a:lnSpc>
                <a:spcPct val="90000"/>
              </a:lnSpc>
              <a:spcBef>
                <a:spcPts val="0"/>
              </a:spcBef>
              <a:spcAft>
                <a:spcPts val="0"/>
              </a:spcAft>
              <a:buClr>
                <a:schemeClr val="dk1"/>
              </a:buClr>
              <a:buSzPts val="2800"/>
              <a:buNone/>
            </a:pPr>
            <a:r>
              <a:t/>
            </a:r>
            <a:endParaRPr sz="2600"/>
          </a:p>
          <a:p>
            <a:pPr indent="0" lvl="0" marL="0" rtl="0" algn="ctr">
              <a:lnSpc>
                <a:spcPct val="90000"/>
              </a:lnSpc>
              <a:spcBef>
                <a:spcPts val="0"/>
              </a:spcBef>
              <a:spcAft>
                <a:spcPts val="0"/>
              </a:spcAft>
              <a:buClr>
                <a:schemeClr val="dk1"/>
              </a:buClr>
              <a:buSzPts val="2800"/>
              <a:buNone/>
            </a:pPr>
            <a:r>
              <a:t/>
            </a:r>
            <a:endParaRPr sz="26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fontScale="77500" lnSpcReduction="20000"/>
          </a:bodyPr>
          <a:lstStyle/>
          <a:p>
            <a:pPr indent="0" lvl="0" marL="0" rtl="0" algn="ctr">
              <a:lnSpc>
                <a:spcPct val="115000"/>
              </a:lnSpc>
              <a:spcBef>
                <a:spcPts val="0"/>
              </a:spcBef>
              <a:spcAft>
                <a:spcPts val="0"/>
              </a:spcAft>
              <a:buClr>
                <a:schemeClr val="dk1"/>
              </a:buClr>
              <a:buSzPct val="107692"/>
              <a:buNone/>
            </a:pPr>
            <a:r>
              <a:t/>
            </a:r>
            <a:endParaRPr sz="2600"/>
          </a:p>
          <a:p>
            <a:pPr indent="-356552" lvl="0" marL="457200" rtl="0" algn="l">
              <a:lnSpc>
                <a:spcPct val="115000"/>
              </a:lnSpc>
              <a:spcBef>
                <a:spcPts val="0"/>
              </a:spcBef>
              <a:spcAft>
                <a:spcPts val="0"/>
              </a:spcAft>
              <a:buClr>
                <a:srgbClr val="587FBA"/>
              </a:buClr>
              <a:buSzPct val="100000"/>
              <a:buChar char="●"/>
            </a:pPr>
            <a:r>
              <a:rPr lang="sr-Latn-RS" sz="2600">
                <a:solidFill>
                  <a:srgbClr val="587FBA"/>
                </a:solidFill>
              </a:rPr>
              <a:t>Human Rights Overview</a:t>
            </a:r>
            <a:endParaRPr sz="2600">
              <a:solidFill>
                <a:srgbClr val="587FBA"/>
              </a:solidFill>
            </a:endParaRPr>
          </a:p>
          <a:p>
            <a:pPr indent="0" lvl="0" marL="457200" rtl="0" algn="l">
              <a:lnSpc>
                <a:spcPct val="115000"/>
              </a:lnSpc>
              <a:spcBef>
                <a:spcPts val="0"/>
              </a:spcBef>
              <a:spcAft>
                <a:spcPts val="0"/>
              </a:spcAft>
              <a:buNone/>
            </a:pPr>
            <a:r>
              <a:rPr lang="sr-Latn-RS" sz="1500">
                <a:solidFill>
                  <a:srgbClr val="587FBA"/>
                </a:solidFill>
              </a:rPr>
              <a:t>(</a:t>
            </a:r>
            <a:r>
              <a:rPr lang="sr-Latn-RS" sz="1500" u="sng">
                <a:solidFill>
                  <a:schemeClr val="hlink"/>
                </a:solidFill>
                <a:hlinkClick r:id="rId3"/>
              </a:rPr>
              <a:t>https://egov.ufsc.br/portal/sites/default/files/human_rights_and_the_internet_a_review_of.pdf</a:t>
            </a:r>
            <a:r>
              <a:rPr lang="sr-Latn-RS" sz="1500">
                <a:solidFill>
                  <a:srgbClr val="587FBA"/>
                </a:solidFill>
              </a:rPr>
              <a:t>)</a:t>
            </a:r>
            <a:endParaRPr sz="15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356552" lvl="0" marL="457200" rtl="0" algn="l">
              <a:lnSpc>
                <a:spcPct val="115000"/>
              </a:lnSpc>
              <a:spcBef>
                <a:spcPts val="0"/>
              </a:spcBef>
              <a:spcAft>
                <a:spcPts val="0"/>
              </a:spcAft>
              <a:buClr>
                <a:srgbClr val="587FBA"/>
              </a:buClr>
              <a:buSzPct val="100000"/>
              <a:buChar char="●"/>
            </a:pPr>
            <a:r>
              <a:rPr lang="sr-Latn-RS" sz="2600">
                <a:solidFill>
                  <a:srgbClr val="587FBA"/>
                </a:solidFill>
              </a:rPr>
              <a:t>The Implications for Human Rights in the Digital Age­­</a:t>
            </a:r>
            <a:endParaRPr sz="2600">
              <a:solidFill>
                <a:srgbClr val="587FBA"/>
              </a:solidFill>
            </a:endParaRPr>
          </a:p>
          <a:p>
            <a:pPr indent="0" lvl="0" marL="457200" rtl="0" algn="l">
              <a:lnSpc>
                <a:spcPct val="115000"/>
              </a:lnSpc>
              <a:spcBef>
                <a:spcPts val="0"/>
              </a:spcBef>
              <a:spcAft>
                <a:spcPts val="0"/>
              </a:spcAft>
              <a:buNone/>
            </a:pPr>
            <a:r>
              <a:rPr lang="sr-Latn-RS" sz="2600">
                <a:solidFill>
                  <a:srgbClr val="587FBA"/>
                </a:solidFill>
              </a:rPr>
              <a:t>Deep Future (Tactical Tech) </a:t>
            </a:r>
            <a:endParaRPr sz="2600">
              <a:solidFill>
                <a:srgbClr val="587FBA"/>
              </a:solidFill>
            </a:endParaRPr>
          </a:p>
          <a:p>
            <a:pPr indent="0" lvl="0" marL="457200" rtl="0" algn="l">
              <a:lnSpc>
                <a:spcPct val="115000"/>
              </a:lnSpc>
              <a:spcBef>
                <a:spcPts val="0"/>
              </a:spcBef>
              <a:spcAft>
                <a:spcPts val="0"/>
              </a:spcAft>
              <a:buNone/>
            </a:pPr>
            <a:r>
              <a:rPr lang="sr-Latn-RS" sz="1500">
                <a:solidFill>
                  <a:srgbClr val="587FBA"/>
                </a:solidFill>
              </a:rPr>
              <a:t>(</a:t>
            </a:r>
            <a:r>
              <a:rPr lang="sr-Latn-RS" sz="1500" u="sng">
                <a:solidFill>
                  <a:schemeClr val="hlink"/>
                </a:solidFill>
                <a:hlinkClick r:id="rId4"/>
              </a:rPr>
              <a:t>https://www.rand.org/pubs/commentary/2021/09/the-implications-for-human-rights-in-the-digital-age.html</a:t>
            </a:r>
            <a:r>
              <a:rPr lang="sr-Latn-RS" sz="1500">
                <a:solidFill>
                  <a:srgbClr val="587FBA"/>
                </a:solidFill>
              </a:rPr>
              <a:t>)</a:t>
            </a:r>
            <a:endParaRPr sz="15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356552" lvl="0" marL="457200" rtl="0" algn="l">
              <a:lnSpc>
                <a:spcPct val="115000"/>
              </a:lnSpc>
              <a:spcBef>
                <a:spcPts val="0"/>
              </a:spcBef>
              <a:spcAft>
                <a:spcPts val="0"/>
              </a:spcAft>
              <a:buClr>
                <a:srgbClr val="587FBA"/>
              </a:buClr>
              <a:buSzPct val="100000"/>
              <a:buChar char="●"/>
            </a:pPr>
            <a:r>
              <a:rPr lang="sr-Latn-RS" sz="2600">
                <a:solidFill>
                  <a:srgbClr val="587FBA"/>
                </a:solidFill>
              </a:rPr>
              <a:t>Harnessing Human Rights on the Internet</a:t>
            </a:r>
            <a:endParaRPr sz="2600">
              <a:solidFill>
                <a:srgbClr val="587FBA"/>
              </a:solidFill>
            </a:endParaRPr>
          </a:p>
          <a:p>
            <a:pPr indent="0" lvl="0" marL="457200" rtl="0" algn="l">
              <a:lnSpc>
                <a:spcPct val="115000"/>
              </a:lnSpc>
              <a:spcBef>
                <a:spcPts val="0"/>
              </a:spcBef>
              <a:spcAft>
                <a:spcPts val="0"/>
              </a:spcAft>
              <a:buNone/>
            </a:pPr>
            <a:r>
              <a:rPr lang="sr-Latn-RS" sz="1400">
                <a:solidFill>
                  <a:srgbClr val="587FBA"/>
                </a:solidFill>
              </a:rPr>
              <a:t>(</a:t>
            </a:r>
            <a:r>
              <a:rPr lang="sr-Latn-RS" sz="1400" u="sng">
                <a:solidFill>
                  <a:schemeClr val="hlink"/>
                </a:solidFill>
                <a:hlinkClick r:id="rId5"/>
              </a:rPr>
              <a:t>https://www.un.org/en/academic-impact/harnessing-power-internet-support-human-rights</a:t>
            </a:r>
            <a:r>
              <a:rPr lang="sr-Latn-RS" sz="1400">
                <a:solidFill>
                  <a:srgbClr val="587FBA"/>
                </a:solidFill>
              </a:rPr>
              <a:t>)</a:t>
            </a:r>
            <a:endParaRPr sz="1400">
              <a:solidFill>
                <a:srgbClr val="587FBA"/>
              </a:solidFill>
            </a:endParaRPr>
          </a:p>
          <a:p>
            <a:pPr indent="0" lvl="0" marL="0" rtl="0" algn="ctr">
              <a:lnSpc>
                <a:spcPct val="90000"/>
              </a:lnSpc>
              <a:spcBef>
                <a:spcPts val="0"/>
              </a:spcBef>
              <a:spcAft>
                <a:spcPts val="0"/>
              </a:spcAft>
              <a:buClr>
                <a:schemeClr val="dk1"/>
              </a:buClr>
              <a:buSzPct val="107692"/>
              <a:buNone/>
            </a:pPr>
            <a:r>
              <a:t/>
            </a:r>
            <a:endParaRPr sz="2600"/>
          </a:p>
          <a:p>
            <a:pPr indent="0" lvl="0" marL="0" rtl="0" algn="ctr">
              <a:lnSpc>
                <a:spcPct val="90000"/>
              </a:lnSpc>
              <a:spcBef>
                <a:spcPts val="0"/>
              </a:spcBef>
              <a:spcAft>
                <a:spcPts val="0"/>
              </a:spcAft>
              <a:buClr>
                <a:schemeClr val="dk1"/>
              </a:buClr>
              <a:buSzPct val="107692"/>
              <a:buNone/>
            </a:pPr>
            <a:r>
              <a:t/>
            </a:r>
            <a:endParaRPr sz="2600"/>
          </a:p>
          <a:p>
            <a:pPr indent="0" lvl="0" marL="0" rtl="0" algn="ctr">
              <a:lnSpc>
                <a:spcPct val="90000"/>
              </a:lnSpc>
              <a:spcBef>
                <a:spcPts val="0"/>
              </a:spcBef>
              <a:spcAft>
                <a:spcPts val="0"/>
              </a:spcAft>
              <a:buClr>
                <a:schemeClr val="dk1"/>
              </a:buClr>
              <a:buSzPct val="107692"/>
              <a:buNone/>
            </a:pPr>
            <a:r>
              <a:t/>
            </a:r>
            <a:endParaRPr sz="2600"/>
          </a:p>
        </p:txBody>
      </p:sp>
      <p:sp>
        <p:nvSpPr>
          <p:cNvPr id="150" name="Google Shape;150;p27"/>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For More Information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txBox="1"/>
          <p:nvPr>
            <p:ph idx="4294967295" type="title"/>
          </p:nvPr>
        </p:nvSpPr>
        <p:spPr>
          <a:xfrm>
            <a:off x="412956" y="1709738"/>
            <a:ext cx="4808100" cy="2852700"/>
          </a:xfrm>
          <a:prstGeom prst="rect">
            <a:avLst/>
          </a:prstGeom>
          <a:noFill/>
          <a:ln>
            <a:noFill/>
          </a:ln>
        </p:spPr>
        <p:txBody>
          <a:bodyPr anchorCtr="0" anchor="b" bIns="0" lIns="0" spcFirstLastPara="1" rIns="0" wrap="square" tIns="0">
            <a:normAutofit/>
          </a:bodyPr>
          <a:lstStyle/>
          <a:p>
            <a:pPr indent="0" lvl="0" marL="0" rtl="0" algn="l">
              <a:spcBef>
                <a:spcPts val="0"/>
              </a:spcBef>
              <a:spcAft>
                <a:spcPts val="0"/>
              </a:spcAft>
              <a:buClr>
                <a:srgbClr val="2A2882"/>
              </a:buClr>
              <a:buSzPts val="6000"/>
              <a:buFont typeface="Arial"/>
              <a:buNone/>
            </a:pPr>
            <a:r>
              <a:rPr b="1" lang="sr-Latn-RS" sz="6000">
                <a:solidFill>
                  <a:srgbClr val="2A2882"/>
                </a:solidFill>
              </a:rPr>
              <a:t>Online Violence/  Hate Speech</a:t>
            </a:r>
            <a:endParaRPr b="1">
              <a:solidFill>
                <a:srgbClr val="2A288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9"/>
          <p:cNvPicPr preferRelativeResize="0"/>
          <p:nvPr/>
        </p:nvPicPr>
        <p:blipFill rotWithShape="1">
          <a:blip r:embed="rId3">
            <a:alphaModFix/>
          </a:blip>
          <a:srcRect b="0" l="0" r="0" t="0"/>
          <a:stretch/>
        </p:blipFill>
        <p:spPr>
          <a:xfrm>
            <a:off x="0" y="122433"/>
            <a:ext cx="12192000" cy="6827510"/>
          </a:xfrm>
          <a:prstGeom prst="rect">
            <a:avLst/>
          </a:prstGeom>
          <a:noFill/>
          <a:ln>
            <a:noFill/>
          </a:ln>
        </p:spPr>
      </p:pic>
      <p:sp>
        <p:nvSpPr>
          <p:cNvPr id="161" name="Google Shape;161;p29"/>
          <p:cNvSpPr txBox="1"/>
          <p:nvPr>
            <p:ph type="title"/>
          </p:nvPr>
        </p:nvSpPr>
        <p:spPr>
          <a:xfrm>
            <a:off x="401633" y="511367"/>
            <a:ext cx="11218800" cy="6049500"/>
          </a:xfrm>
          <a:prstGeom prst="rect">
            <a:avLst/>
          </a:prstGeom>
          <a:noFill/>
          <a:ln>
            <a:noFill/>
          </a:ln>
        </p:spPr>
        <p:txBody>
          <a:bodyPr anchorCtr="0" anchor="b" bIns="121900" lIns="121900" spcFirstLastPara="1" rIns="121900" wrap="square" tIns="121900">
            <a:noAutofit/>
          </a:bodyPr>
          <a:lstStyle/>
          <a:p>
            <a:pPr indent="0" lvl="0" marL="0" rtl="0" algn="ctr">
              <a:lnSpc>
                <a:spcPct val="100000"/>
              </a:lnSpc>
              <a:spcBef>
                <a:spcPts val="0"/>
              </a:spcBef>
              <a:spcAft>
                <a:spcPts val="0"/>
              </a:spcAft>
              <a:buSzPts val="6000"/>
              <a:buNone/>
            </a:pPr>
            <a:r>
              <a:t/>
            </a:r>
            <a:endParaRPr sz="3300"/>
          </a:p>
          <a:p>
            <a:pPr indent="0" lvl="0" marL="0" rtl="0" algn="ctr">
              <a:lnSpc>
                <a:spcPct val="100000"/>
              </a:lnSpc>
              <a:spcBef>
                <a:spcPts val="0"/>
              </a:spcBef>
              <a:spcAft>
                <a:spcPts val="0"/>
              </a:spcAft>
              <a:buSzPts val="6000"/>
              <a:buNone/>
            </a:pPr>
            <a:r>
              <a:t/>
            </a:r>
            <a:endParaRPr sz="3300"/>
          </a:p>
          <a:p>
            <a:pPr indent="0" lvl="0" marL="0" rtl="0" algn="ctr">
              <a:lnSpc>
                <a:spcPct val="100000"/>
              </a:lnSpc>
              <a:spcBef>
                <a:spcPts val="0"/>
              </a:spcBef>
              <a:spcAft>
                <a:spcPts val="0"/>
              </a:spcAft>
              <a:buSzPts val="6000"/>
              <a:buNone/>
            </a:pPr>
            <a:r>
              <a:rPr b="1" lang="sr-Latn-RS" sz="3500">
                <a:solidFill>
                  <a:schemeClr val="lt1"/>
                </a:solidFill>
                <a:latin typeface="Arial"/>
                <a:ea typeface="Arial"/>
                <a:cs typeface="Arial"/>
                <a:sym typeface="Arial"/>
              </a:rPr>
              <a:t>Have you ever encountered any form of hate speech? How did it make you feel?</a:t>
            </a:r>
            <a:endParaRPr b="1" sz="3500">
              <a:solidFill>
                <a:schemeClr val="lt1"/>
              </a:solidFill>
              <a:latin typeface="Arial"/>
              <a:ea typeface="Arial"/>
              <a:cs typeface="Arial"/>
              <a:sym typeface="Arial"/>
            </a:endParaRPr>
          </a:p>
        </p:txBody>
      </p:sp>
      <p:sp>
        <p:nvSpPr>
          <p:cNvPr id="162" name="Google Shape;162;p29"/>
          <p:cNvSpPr txBox="1"/>
          <p:nvPr/>
        </p:nvSpPr>
        <p:spPr>
          <a:xfrm>
            <a:off x="4608375" y="314453"/>
            <a:ext cx="3999900" cy="923400"/>
          </a:xfrm>
          <a:prstGeom prst="rect">
            <a:avLst/>
          </a:prstGeom>
          <a:noFill/>
          <a:ln>
            <a:noFill/>
          </a:ln>
        </p:spPr>
        <p:txBody>
          <a:bodyPr anchorCtr="0" anchor="t" bIns="121900" lIns="121900" spcFirstLastPara="1" rIns="121900" wrap="square" tIns="121900">
            <a:spAutoFit/>
          </a:bodyPr>
          <a:lstStyle/>
          <a:p>
            <a:pPr indent="0" lvl="0" marL="0" marR="0" rtl="0" algn="ctr">
              <a:lnSpc>
                <a:spcPct val="115000"/>
              </a:lnSpc>
              <a:spcBef>
                <a:spcPts val="0"/>
              </a:spcBef>
              <a:spcAft>
                <a:spcPts val="0"/>
              </a:spcAft>
              <a:buClr>
                <a:srgbClr val="000000"/>
              </a:buClr>
              <a:buSzPts val="5700"/>
              <a:buFont typeface="Arial"/>
              <a:buNone/>
            </a:pPr>
            <a:r>
              <a:rPr b="1" i="1" lang="sr-Latn-RS" sz="4400" u="none" cap="none" strike="noStrike">
                <a:solidFill>
                  <a:schemeClr val="lt1"/>
                </a:solidFill>
              </a:rPr>
              <a:t>WHAT IS</a:t>
            </a:r>
            <a:r>
              <a:rPr b="1" i="1" lang="sr-Latn-RS" sz="4400" u="none" cap="none" strike="noStrike">
                <a:solidFill>
                  <a:schemeClr val="dk1"/>
                </a:solidFill>
                <a:latin typeface="Quantico"/>
                <a:ea typeface="Quantico"/>
                <a:cs typeface="Quantico"/>
                <a:sym typeface="Quantico"/>
              </a:rPr>
              <a:t>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KEY WORDS</a:t>
            </a:r>
            <a:endParaRPr b="1"/>
          </a:p>
        </p:txBody>
      </p:sp>
      <p:sp>
        <p:nvSpPr>
          <p:cNvPr id="168" name="Google Shape;168;p30"/>
          <p:cNvSpPr txBox="1"/>
          <p:nvPr>
            <p:ph idx="1" type="body"/>
          </p:nvPr>
        </p:nvSpPr>
        <p:spPr>
          <a:xfrm>
            <a:off x="650631" y="1825625"/>
            <a:ext cx="8897700" cy="4003800"/>
          </a:xfrm>
          <a:prstGeom prst="rect">
            <a:avLst/>
          </a:prstGeom>
        </p:spPr>
        <p:txBody>
          <a:bodyPr anchorCtr="0" anchor="t" bIns="0" lIns="0" spcFirstLastPara="1" rIns="0" wrap="square" tIns="0">
            <a:normAutofit fontScale="55000" lnSpcReduction="10000"/>
          </a:bodyPr>
          <a:lstStyle/>
          <a:p>
            <a:pPr indent="0" lvl="0" marL="0" rtl="0" algn="l">
              <a:spcBef>
                <a:spcPts val="1000"/>
              </a:spcBef>
              <a:spcAft>
                <a:spcPts val="0"/>
              </a:spcAft>
              <a:buNone/>
            </a:pPr>
            <a:r>
              <a:rPr b="1" lang="sr-Latn-RS">
                <a:solidFill>
                  <a:srgbClr val="587FBA"/>
                </a:solidFill>
              </a:rPr>
              <a:t>Hate speech</a:t>
            </a:r>
            <a:r>
              <a:rPr lang="sr-Latn-RS">
                <a:solidFill>
                  <a:srgbClr val="587FBA"/>
                </a:solidFill>
              </a:rPr>
              <a:t> </a:t>
            </a:r>
            <a:r>
              <a:rPr lang="sr-Latn-RS" sz="2000">
                <a:solidFill>
                  <a:srgbClr val="587FBA"/>
                </a:solidFill>
              </a:rPr>
              <a:t>is any form of expression through which speakers intend to vilify, humiliate, or incite hatred against a group or a class of persons on the basis of race, religion, skin color, sexual identity, gender identity, ethnicity, disability, or national origin.</a:t>
            </a:r>
            <a:endParaRPr sz="2000">
              <a:solidFill>
                <a:srgbClr val="587FBA"/>
              </a:solidFill>
            </a:endParaRPr>
          </a:p>
          <a:p>
            <a:pPr indent="0" lvl="0" marL="0" rtl="0" algn="l">
              <a:spcBef>
                <a:spcPts val="1000"/>
              </a:spcBef>
              <a:spcAft>
                <a:spcPts val="0"/>
              </a:spcAft>
              <a:buNone/>
            </a:pPr>
            <a:r>
              <a:t/>
            </a:r>
            <a:endParaRPr sz="2000">
              <a:solidFill>
                <a:srgbClr val="587FBA"/>
              </a:solidFill>
            </a:endParaRPr>
          </a:p>
          <a:p>
            <a:pPr indent="0" lvl="0" marL="0" rtl="0" algn="l">
              <a:spcBef>
                <a:spcPts val="1000"/>
              </a:spcBef>
              <a:spcAft>
                <a:spcPts val="0"/>
              </a:spcAft>
              <a:buNone/>
            </a:pPr>
            <a:r>
              <a:rPr b="1" lang="sr-Latn-RS">
                <a:solidFill>
                  <a:srgbClr val="587FBA"/>
                </a:solidFill>
              </a:rPr>
              <a:t>Online hate </a:t>
            </a:r>
            <a:r>
              <a:rPr lang="sr-Latn-RS" sz="2000">
                <a:solidFill>
                  <a:srgbClr val="587FBA"/>
                </a:solidFill>
              </a:rPr>
              <a:t>is posting and sharing hateful and prejudiced content against an individual, group or community. It can take the form of derogatory, demonizing and dehumanizing statements, threats, identity-based insults, pejorative terms and slurs.</a:t>
            </a:r>
            <a:endParaRPr sz="2000">
              <a:solidFill>
                <a:srgbClr val="587FBA"/>
              </a:solidFill>
            </a:endParaRPr>
          </a:p>
          <a:p>
            <a:pPr indent="0" lvl="0" marL="0" rtl="0" algn="l">
              <a:spcBef>
                <a:spcPts val="1000"/>
              </a:spcBef>
              <a:spcAft>
                <a:spcPts val="0"/>
              </a:spcAft>
              <a:buNone/>
            </a:pPr>
            <a:r>
              <a:t/>
            </a:r>
            <a:endParaRPr sz="2000">
              <a:solidFill>
                <a:srgbClr val="587FBA"/>
              </a:solidFill>
            </a:endParaRPr>
          </a:p>
          <a:p>
            <a:pPr indent="0" lvl="0" marL="0" rtl="0" algn="l">
              <a:spcBef>
                <a:spcPts val="1000"/>
              </a:spcBef>
              <a:spcAft>
                <a:spcPts val="0"/>
              </a:spcAft>
              <a:buNone/>
            </a:pPr>
            <a:r>
              <a:rPr b="1" lang="sr-Latn-RS">
                <a:solidFill>
                  <a:srgbClr val="587FBA"/>
                </a:solidFill>
              </a:rPr>
              <a:t>Cancel culture </a:t>
            </a:r>
            <a:r>
              <a:rPr lang="sr-Latn-RS" sz="2000">
                <a:solidFill>
                  <a:srgbClr val="587FBA"/>
                </a:solidFill>
              </a:rPr>
              <a:t>a way of behaving in a society or group, especially on social media, in which it is common to completely reject and stop supporting someone because they have said or done something that offends you. </a:t>
            </a:r>
            <a:endParaRPr sz="2000">
              <a:solidFill>
                <a:srgbClr val="587FBA"/>
              </a:solidFill>
            </a:endParaRPr>
          </a:p>
          <a:p>
            <a:pPr indent="0" lvl="0" marL="0" rtl="0" algn="l">
              <a:spcBef>
                <a:spcPts val="1000"/>
              </a:spcBef>
              <a:spcAft>
                <a:spcPts val="0"/>
              </a:spcAft>
              <a:buNone/>
            </a:pPr>
            <a:r>
              <a:t/>
            </a:r>
            <a:endParaRPr b="1">
              <a:solidFill>
                <a:srgbClr val="587FBA"/>
              </a:solidFill>
            </a:endParaRPr>
          </a:p>
          <a:p>
            <a:pPr indent="0" lvl="0" marL="0" rtl="0" algn="l">
              <a:spcBef>
                <a:spcPts val="1000"/>
              </a:spcBef>
              <a:spcAft>
                <a:spcPts val="0"/>
              </a:spcAft>
              <a:buNone/>
            </a:pPr>
            <a:r>
              <a:rPr b="1" lang="sr-Latn-RS">
                <a:solidFill>
                  <a:srgbClr val="587FBA"/>
                </a:solidFill>
              </a:rPr>
              <a:t>Freedom of speech </a:t>
            </a:r>
            <a:r>
              <a:rPr lang="sr-Latn-RS" sz="2000">
                <a:solidFill>
                  <a:srgbClr val="587FBA"/>
                </a:solidFill>
              </a:rPr>
              <a:t>is the right to speak, write, and share ideas and opinions without facing punishment from the government.</a:t>
            </a:r>
            <a:endParaRPr sz="2000">
              <a:solidFill>
                <a:srgbClr val="587FBA"/>
              </a:solidFill>
            </a:endParaRPr>
          </a:p>
          <a:p>
            <a:pPr indent="0" lvl="0" marL="0" rtl="0" algn="l">
              <a:spcBef>
                <a:spcPts val="1000"/>
              </a:spcBef>
              <a:spcAft>
                <a:spcPts val="0"/>
              </a:spcAft>
              <a:buNone/>
            </a:pPr>
            <a:r>
              <a:t/>
            </a:r>
            <a:endParaRPr sz="2000">
              <a:solidFill>
                <a:srgbClr val="587FBA"/>
              </a:solidFill>
            </a:endParaRPr>
          </a:p>
          <a:p>
            <a:pPr indent="0" lvl="0" marL="0" rtl="0" algn="l">
              <a:spcBef>
                <a:spcPts val="1000"/>
              </a:spcBef>
              <a:spcAft>
                <a:spcPts val="0"/>
              </a:spcAft>
              <a:buNone/>
            </a:pPr>
            <a:r>
              <a:rPr b="1" lang="sr-Latn-RS" sz="2300">
                <a:solidFill>
                  <a:srgbClr val="587FBA"/>
                </a:solidFill>
              </a:rPr>
              <a:t>Digital space </a:t>
            </a:r>
            <a:r>
              <a:rPr lang="sr-Latn-RS" sz="2041">
                <a:solidFill>
                  <a:srgbClr val="587FBA"/>
                </a:solidFill>
              </a:rPr>
              <a:t>refers to what is displayed on the screen of a digital device (e.g. laptops, computers, tablets, or smartphones).</a:t>
            </a:r>
            <a:endParaRPr sz="2041">
              <a:solidFill>
                <a:srgbClr val="587FBA"/>
              </a:solidFill>
            </a:endParaRPr>
          </a:p>
          <a:p>
            <a:pPr indent="0" lvl="0" marL="0" rtl="0" algn="l">
              <a:spcBef>
                <a:spcPts val="1000"/>
              </a:spcBef>
              <a:spcAft>
                <a:spcPts val="0"/>
              </a:spcAft>
              <a:buNone/>
            </a:pPr>
            <a:r>
              <a:t/>
            </a:r>
            <a:endParaRPr sz="2000">
              <a:solidFill>
                <a:srgbClr val="587FBA"/>
              </a:solidFill>
            </a:endParaRPr>
          </a:p>
          <a:p>
            <a:pPr indent="0" lvl="0" marL="0" rtl="0" algn="l">
              <a:spcBef>
                <a:spcPts val="1000"/>
              </a:spcBef>
              <a:spcAft>
                <a:spcPts val="0"/>
              </a:spcAft>
              <a:buNone/>
            </a:pPr>
            <a:r>
              <a:rPr b="1" lang="sr-Latn-RS" sz="2550">
                <a:solidFill>
                  <a:srgbClr val="587FBA"/>
                </a:solidFill>
              </a:rPr>
              <a:t>SM User Agreement </a:t>
            </a:r>
            <a:r>
              <a:rPr lang="sr-Latn-RS" sz="2033">
                <a:solidFill>
                  <a:srgbClr val="587FBA"/>
                </a:solidFill>
              </a:rPr>
              <a:t>refers to a legal document that outlines the rules, guidelines, and conditions users must agree to abide by when using a particular social media platform</a:t>
            </a:r>
            <a:endParaRPr sz="2033">
              <a:solidFill>
                <a:srgbClr val="587FBA"/>
              </a:solidFill>
            </a:endParaRPr>
          </a:p>
          <a:p>
            <a:pPr indent="0" lvl="0" marL="0" rtl="0" algn="l">
              <a:spcBef>
                <a:spcPts val="1000"/>
              </a:spcBef>
              <a:spcAft>
                <a:spcPts val="0"/>
              </a:spcAft>
              <a:buNone/>
            </a:pPr>
            <a:r>
              <a:rPr lang="sr-Latn-RS" sz="2000"/>
              <a:t>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1"/>
          <p:cNvSpPr txBox="1"/>
          <p:nvPr>
            <p:ph idx="1" type="body"/>
          </p:nvPr>
        </p:nvSpPr>
        <p:spPr>
          <a:xfrm>
            <a:off x="650631" y="1825625"/>
            <a:ext cx="8897700" cy="40038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sr-Latn-RS">
                <a:solidFill>
                  <a:srgbClr val="587FBA"/>
                </a:solidFill>
              </a:rPr>
              <a:t>"We must confront bigotry by working to tackle the hate that spreads like wildfire across the internet."</a:t>
            </a:r>
            <a:endParaRPr>
              <a:solidFill>
                <a:srgbClr val="587FBA"/>
              </a:solidFill>
            </a:endParaRPr>
          </a:p>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rPr lang="sr-Latn-RS" sz="1400">
                <a:solidFill>
                  <a:srgbClr val="587FBA"/>
                </a:solidFill>
              </a:rPr>
              <a:t>ANTÓNIO GUTERRES, </a:t>
            </a:r>
            <a:endParaRPr sz="1400">
              <a:solidFill>
                <a:srgbClr val="587FBA"/>
              </a:solidFill>
            </a:endParaRPr>
          </a:p>
          <a:p>
            <a:pPr indent="0" lvl="0" marL="0" rtl="0" algn="l">
              <a:spcBef>
                <a:spcPts val="1000"/>
              </a:spcBef>
              <a:spcAft>
                <a:spcPts val="0"/>
              </a:spcAft>
              <a:buNone/>
            </a:pPr>
            <a:r>
              <a:rPr lang="sr-Latn-RS" sz="1400">
                <a:solidFill>
                  <a:srgbClr val="587FBA"/>
                </a:solidFill>
              </a:rPr>
              <a:t>United Nations Secretary-General, 2023</a:t>
            </a:r>
            <a:endParaRPr sz="1400">
              <a:solidFill>
                <a:srgbClr val="587FBA"/>
              </a:solidFill>
            </a:endParaRPr>
          </a:p>
          <a:p>
            <a:pPr indent="0" lvl="0" marL="0" rtl="0" algn="l">
              <a:spcBef>
                <a:spcPts val="1000"/>
              </a:spcBef>
              <a:spcAft>
                <a:spcPts val="0"/>
              </a:spcAft>
              <a:buNone/>
            </a:pPr>
            <a:r>
              <a:t/>
            </a:r>
            <a:endParaRPr b="1"/>
          </a:p>
          <a:p>
            <a:pPr indent="0" lvl="0" marL="0" rtl="0" algn="l">
              <a:spcBef>
                <a:spcPts val="1000"/>
              </a:spcBef>
              <a:spcAft>
                <a:spcPts val="0"/>
              </a:spcAft>
              <a:buNone/>
            </a:pPr>
            <a:r>
              <a:rPr lang="sr-Latn-RS" sz="2000"/>
              <a:t>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idx="1" type="body"/>
          </p:nvPr>
        </p:nvSpPr>
        <p:spPr>
          <a:xfrm>
            <a:off x="650631" y="1825625"/>
            <a:ext cx="8897700" cy="40038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sr-Latn-RS">
                <a:solidFill>
                  <a:srgbClr val="587FBA"/>
                </a:solidFill>
              </a:rPr>
              <a:t>What is the impact of hate speech on individuals</a:t>
            </a:r>
            <a:br>
              <a:rPr lang="sr-Latn-RS">
                <a:solidFill>
                  <a:srgbClr val="587FBA"/>
                </a:solidFill>
              </a:rPr>
            </a:br>
            <a:r>
              <a:rPr lang="sr-Latn-RS">
                <a:solidFill>
                  <a:srgbClr val="587FBA"/>
                </a:solidFill>
              </a:rPr>
              <a:t>and communities, both online and offline?</a:t>
            </a:r>
            <a:endParaRPr>
              <a:solidFill>
                <a:srgbClr val="587FBA"/>
              </a:solidFill>
            </a:endParaRPr>
          </a:p>
        </p:txBody>
      </p:sp>
      <p:sp>
        <p:nvSpPr>
          <p:cNvPr id="179" name="Google Shape;179;p32"/>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Spinning Wheel Activity</a:t>
            </a:r>
            <a:endParaRPr b="1"/>
          </a:p>
        </p:txBody>
      </p:sp>
      <p:pic>
        <p:nvPicPr>
          <p:cNvPr id="180" name="Google Shape;180;p32"/>
          <p:cNvPicPr preferRelativeResize="0"/>
          <p:nvPr/>
        </p:nvPicPr>
        <p:blipFill>
          <a:blip r:embed="rId3">
            <a:alphaModFix/>
          </a:blip>
          <a:stretch>
            <a:fillRect/>
          </a:stretch>
        </p:blipFill>
        <p:spPr>
          <a:xfrm>
            <a:off x="650625" y="2743200"/>
            <a:ext cx="4625529" cy="3086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3"/>
          <p:cNvSpPr txBox="1"/>
          <p:nvPr>
            <p:ph idx="1" type="body"/>
          </p:nvPr>
        </p:nvSpPr>
        <p:spPr>
          <a:xfrm>
            <a:off x="412950" y="1026075"/>
            <a:ext cx="4808100" cy="50634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575A6C"/>
              </a:buClr>
              <a:buSzPts val="2400"/>
              <a:buNone/>
            </a:pPr>
            <a:r>
              <a:rPr lang="sr-Latn-RS"/>
              <a:t>Form a group. Each group finds examples of online content (articles, social media posts, comments, etc.) containing hate speech. </a:t>
            </a:r>
            <a:endParaRPr/>
          </a:p>
          <a:p>
            <a:pPr indent="0" lvl="0" marL="0" rtl="0" algn="l">
              <a:lnSpc>
                <a:spcPct val="90000"/>
              </a:lnSpc>
              <a:spcBef>
                <a:spcPts val="0"/>
              </a:spcBef>
              <a:spcAft>
                <a:spcPts val="0"/>
              </a:spcAft>
              <a:buClr>
                <a:srgbClr val="575A6C"/>
              </a:buClr>
              <a:buSzPts val="2400"/>
              <a:buFont typeface="Arial"/>
              <a:buNone/>
            </a:pPr>
            <a:r>
              <a:rPr lang="sr-Latn-RS"/>
              <a:t>                                                                                          Switch examples, analyze the content and identify the elements of </a:t>
            </a:r>
            <a:r>
              <a:rPr lang="sr-Latn-RS"/>
              <a:t>hate speech present.</a:t>
            </a:r>
            <a:endParaRPr/>
          </a:p>
        </p:txBody>
      </p:sp>
      <p:pic>
        <p:nvPicPr>
          <p:cNvPr id="186" name="Google Shape;186;p33"/>
          <p:cNvPicPr preferRelativeResize="0"/>
          <p:nvPr>
            <p:ph idx="2" type="pic"/>
          </p:nvPr>
        </p:nvPicPr>
        <p:blipFill rotWithShape="1">
          <a:blip r:embed="rId3">
            <a:alphaModFix/>
          </a:blip>
          <a:srcRect b="0" l="20969" r="20975" t="0"/>
          <a:stretch/>
        </p:blipFill>
        <p:spPr>
          <a:xfrm>
            <a:off x="6096000" y="0"/>
            <a:ext cx="6096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4"/>
          <p:cNvPicPr preferRelativeResize="0"/>
          <p:nvPr/>
        </p:nvPicPr>
        <p:blipFill rotWithShape="1">
          <a:blip r:embed="rId3">
            <a:alphaModFix/>
          </a:blip>
          <a:srcRect b="0" l="0" r="0" t="0"/>
          <a:stretch/>
        </p:blipFill>
        <p:spPr>
          <a:xfrm>
            <a:off x="0" y="0"/>
            <a:ext cx="12192000" cy="68600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idx="1" type="body"/>
          </p:nvPr>
        </p:nvSpPr>
        <p:spPr>
          <a:xfrm>
            <a:off x="412950" y="1717275"/>
            <a:ext cx="4808100" cy="43725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575A6C"/>
              </a:buClr>
              <a:buSzPts val="2400"/>
              <a:buNone/>
            </a:pPr>
            <a:r>
              <a:rPr lang="sr-Latn-RS"/>
              <a:t>Role-play scenarios where students encounter hate speech online and practice responding appropriately.</a:t>
            </a:r>
            <a:endParaRPr/>
          </a:p>
        </p:txBody>
      </p:sp>
      <p:sp>
        <p:nvSpPr>
          <p:cNvPr id="197" name="Google Shape;197;p35"/>
          <p:cNvSpPr/>
          <p:nvPr>
            <p:ph idx="2" type="pic"/>
          </p:nvPr>
        </p:nvSpPr>
        <p:spPr>
          <a:xfrm>
            <a:off x="6096000" y="0"/>
            <a:ext cx="6096000" cy="6858000"/>
          </a:xfrm>
          <a:prstGeom prst="rect">
            <a:avLst/>
          </a:prstGeom>
          <a:noFill/>
          <a:ln>
            <a:noFill/>
          </a:ln>
        </p:spPr>
      </p:sp>
      <p:pic>
        <p:nvPicPr>
          <p:cNvPr id="198" name="Google Shape;198;p35"/>
          <p:cNvPicPr preferRelativeResize="0"/>
          <p:nvPr/>
        </p:nvPicPr>
        <p:blipFill rotWithShape="1">
          <a:blip r:embed="rId3">
            <a:alphaModFix/>
          </a:blip>
          <a:srcRect b="0" l="48538" r="0" t="0"/>
          <a:stretch/>
        </p:blipFill>
        <p:spPr>
          <a:xfrm>
            <a:off x="6096000" y="0"/>
            <a:ext cx="6096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idx="4294967295" type="title"/>
          </p:nvPr>
        </p:nvSpPr>
        <p:spPr>
          <a:xfrm>
            <a:off x="412956" y="1709738"/>
            <a:ext cx="4808100" cy="2852700"/>
          </a:xfrm>
          <a:prstGeom prst="rect">
            <a:avLst/>
          </a:prstGeom>
          <a:noFill/>
          <a:ln>
            <a:noFill/>
          </a:ln>
        </p:spPr>
        <p:txBody>
          <a:bodyPr anchorCtr="0" anchor="b" bIns="0" lIns="0" spcFirstLastPara="1" rIns="0" wrap="square" tIns="0">
            <a:normAutofit/>
          </a:bodyPr>
          <a:lstStyle/>
          <a:p>
            <a:pPr indent="0" lvl="0" marL="0" rtl="0" algn="l">
              <a:spcBef>
                <a:spcPts val="0"/>
              </a:spcBef>
              <a:spcAft>
                <a:spcPts val="0"/>
              </a:spcAft>
              <a:buClr>
                <a:srgbClr val="2A2882"/>
              </a:buClr>
              <a:buSzPts val="4400"/>
              <a:buFont typeface="Arial"/>
              <a:buNone/>
            </a:pPr>
            <a:r>
              <a:rPr b="1" lang="sr-Latn-RS">
                <a:solidFill>
                  <a:srgbClr val="2A2882"/>
                </a:solidFill>
              </a:rPr>
              <a:t>Online Behavior</a:t>
            </a:r>
            <a:endParaRPr b="1">
              <a:solidFill>
                <a:srgbClr val="2A288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6"/>
          <p:cNvSpPr txBox="1"/>
          <p:nvPr>
            <p:ph type="title"/>
          </p:nvPr>
        </p:nvSpPr>
        <p:spPr>
          <a:xfrm>
            <a:off x="412956" y="1709738"/>
            <a:ext cx="4808100" cy="2852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sr-Latn-RS"/>
              <a:t>Let's REFLECT</a:t>
            </a:r>
            <a:endParaRPr/>
          </a:p>
        </p:txBody>
      </p:sp>
      <p:sp>
        <p:nvSpPr>
          <p:cNvPr id="204" name="Google Shape;204;p36"/>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sr-Latn-RS"/>
              <a:t>What have we learned?</a:t>
            </a:r>
            <a:endParaRPr/>
          </a:p>
        </p:txBody>
      </p:sp>
      <p:sp>
        <p:nvSpPr>
          <p:cNvPr id="205" name="Google Shape;205;p36"/>
          <p:cNvSpPr/>
          <p:nvPr>
            <p:ph idx="2" type="pic"/>
          </p:nvPr>
        </p:nvSpPr>
        <p:spPr>
          <a:xfrm>
            <a:off x="6096000" y="0"/>
            <a:ext cx="6096000" cy="6858000"/>
          </a:xfrm>
          <a:prstGeom prst="rect">
            <a:avLst/>
          </a:prstGeom>
        </p:spPr>
      </p:sp>
      <p:pic>
        <p:nvPicPr>
          <p:cNvPr id="206" name="Google Shape;206;p36"/>
          <p:cNvPicPr preferRelativeResize="0"/>
          <p:nvPr/>
        </p:nvPicPr>
        <p:blipFill rotWithShape="1">
          <a:blip r:embed="rId3">
            <a:alphaModFix/>
          </a:blip>
          <a:srcRect b="0" l="26635" r="23364" t="0"/>
          <a:stretch/>
        </p:blipFill>
        <p:spPr>
          <a:xfrm>
            <a:off x="6096000" y="15250"/>
            <a:ext cx="6096000" cy="68275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solidFill>
                  <a:srgbClr val="2A2882"/>
                </a:solidFill>
              </a:rPr>
              <a:t>For More Information</a:t>
            </a:r>
            <a:endParaRPr b="1">
              <a:solidFill>
                <a:srgbClr val="2A2882"/>
              </a:solidFill>
            </a:endParaRPr>
          </a:p>
        </p:txBody>
      </p:sp>
      <p:sp>
        <p:nvSpPr>
          <p:cNvPr id="212" name="Google Shape;212;p37"/>
          <p:cNvSpPr txBox="1"/>
          <p:nvPr>
            <p:ph idx="1" type="body"/>
          </p:nvPr>
        </p:nvSpPr>
        <p:spPr>
          <a:xfrm>
            <a:off x="650631" y="1825625"/>
            <a:ext cx="8897700" cy="4003800"/>
          </a:xfrm>
          <a:prstGeom prst="rect">
            <a:avLst/>
          </a:prstGeom>
        </p:spPr>
        <p:txBody>
          <a:bodyPr anchorCtr="0" anchor="t" bIns="0" lIns="0" spcFirstLastPara="1" rIns="0" wrap="square" tIns="0">
            <a:normAutofit lnSpcReduction="20000"/>
          </a:bodyPr>
          <a:lstStyle/>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3">
                  <a:extLst>
                    <a:ext uri="{A12FA001-AC4F-418D-AE19-62706E023703}">
                      <ahyp:hlinkClr val="tx"/>
                    </a:ext>
                  </a:extLst>
                </a:hlinkClick>
              </a:rPr>
              <a:t>https://futurefreespeech.org/hate-speech-case-database/</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4">
                  <a:extLst>
                    <a:ext uri="{A12FA001-AC4F-418D-AE19-62706E023703}">
                      <ahyp:hlinkClr val="tx"/>
                    </a:ext>
                  </a:extLst>
                </a:hlinkClick>
              </a:rPr>
              <a:t>https://en.wikipedia.org/wiki/Hate_speech_laws_by_country</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5">
                  <a:extLst>
                    <a:ext uri="{A12FA001-AC4F-418D-AE19-62706E023703}">
                      <ahyp:hlinkClr val="tx"/>
                    </a:ext>
                  </a:extLst>
                </a:hlinkClick>
              </a:rPr>
              <a:t>https://www.linkedin.com/pulse/freedom-speech-versus-hate-cancel-culture-conundrum-jasmine-lovell</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6">
                  <a:extLst>
                    <a:ext uri="{A12FA001-AC4F-418D-AE19-62706E023703}">
                      <ahyp:hlinkClr val="tx"/>
                    </a:ext>
                  </a:extLst>
                </a:hlinkClick>
              </a:rPr>
              <a:t>https://www.wimbledoncollege.org.uk/_site/data/files/safeguarding/parent-guides/7CC371A7937DA2B64AD9DB3558EF4FE8.pdf</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7">
                  <a:extLst>
                    <a:ext uri="{A12FA001-AC4F-418D-AE19-62706E023703}">
                      <ahyp:hlinkClr val="tx"/>
                    </a:ext>
                  </a:extLst>
                </a:hlinkClick>
              </a:rPr>
              <a:t>https://www.mminstitute.org/wp-content/uploads/2022/04/Analysis-of-narratives-containing-hate-speech-and-disinformation-1.pdf</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8">
                  <a:extLst>
                    <a:ext uri="{A12FA001-AC4F-418D-AE19-62706E023703}">
                      <ahyp:hlinkClr val="tx"/>
                    </a:ext>
                  </a:extLst>
                </a:hlinkClick>
              </a:rPr>
              <a:t>https://www.mminstitute.org/wp-content/uploads/2023/06/uvrede-i-mrznja_III-dio.pdf</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9">
                  <a:extLst>
                    <a:ext uri="{A12FA001-AC4F-418D-AE19-62706E023703}">
                      <ahyp:hlinkClr val="tx"/>
                    </a:ext>
                  </a:extLst>
                </a:hlinkClick>
              </a:rPr>
              <a:t>Boys and Girls on Stereotypes</a:t>
            </a:r>
            <a:endParaRPr sz="1591">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10">
                  <a:extLst>
                    <a:ext uri="{A12FA001-AC4F-418D-AE19-62706E023703}">
                      <ahyp:hlinkClr val="tx"/>
                    </a:ext>
                  </a:extLst>
                </a:hlinkClick>
              </a:rPr>
              <a:t>Prejudice</a:t>
            </a:r>
            <a:endParaRPr sz="1591" u="sng">
              <a:solidFill>
                <a:srgbClr val="6D9EEB"/>
              </a:solidFill>
            </a:endParaRPr>
          </a:p>
          <a:p>
            <a:pPr indent="-329685" lvl="0" marL="457200" rtl="0" algn="l">
              <a:lnSpc>
                <a:spcPct val="150000"/>
              </a:lnSpc>
              <a:spcBef>
                <a:spcPts val="0"/>
              </a:spcBef>
              <a:spcAft>
                <a:spcPts val="0"/>
              </a:spcAft>
              <a:buClr>
                <a:srgbClr val="6D9EEB"/>
              </a:buClr>
              <a:buSzPts val="1592"/>
              <a:buFont typeface="Arial"/>
              <a:buAutoNum type="arabicPeriod"/>
            </a:pPr>
            <a:r>
              <a:rPr lang="sr-Latn-RS" sz="1591" u="sng">
                <a:solidFill>
                  <a:srgbClr val="6D9EEB"/>
                </a:solidFill>
                <a:hlinkClick r:id="rId11">
                  <a:extLst>
                    <a:ext uri="{A12FA001-AC4F-418D-AE19-62706E023703}">
                      <ahyp:hlinkClr val="tx"/>
                    </a:ext>
                  </a:extLst>
                </a:hlinkClick>
              </a:rPr>
              <a:t>"Different“ short movie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8"/>
          <p:cNvSpPr txBox="1"/>
          <p:nvPr>
            <p:ph type="title"/>
          </p:nvPr>
        </p:nvSpPr>
        <p:spPr>
          <a:xfrm>
            <a:off x="412949" y="1709750"/>
            <a:ext cx="5307300" cy="2852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2A2882"/>
              </a:buClr>
              <a:buSzPts val="6000"/>
              <a:buFont typeface="Arial"/>
              <a:buNone/>
            </a:pPr>
            <a:r>
              <a:rPr b="1" lang="sr-Latn-RS"/>
              <a:t>Cyberbullying</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What is Cyberbullying?</a:t>
            </a:r>
            <a:endParaRPr b="1"/>
          </a:p>
        </p:txBody>
      </p:sp>
      <p:sp>
        <p:nvSpPr>
          <p:cNvPr id="223" name="Google Shape;223;p39"/>
          <p:cNvSpPr txBox="1"/>
          <p:nvPr>
            <p:ph idx="1" type="body"/>
          </p:nvPr>
        </p:nvSpPr>
        <p:spPr>
          <a:xfrm>
            <a:off x="650631" y="1825625"/>
            <a:ext cx="8897700" cy="40038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rPr lang="sr-Latn-RS">
                <a:solidFill>
                  <a:srgbClr val="587FBA"/>
                </a:solidFill>
              </a:rPr>
              <a:t>Cyberbullying is bullying that takes place over digital devices like cell phones, computers, and tablets. Cyberbullying can occur through SMS, Text, and apps, or online in social media, forums, or gaming where people can view, participate in, or share content.</a:t>
            </a:r>
            <a:endParaRPr>
              <a:solidFill>
                <a:srgbClr val="587FBA"/>
              </a:solidFil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Types of Cyberbullying</a:t>
            </a:r>
            <a:endParaRPr b="1"/>
          </a:p>
        </p:txBody>
      </p:sp>
      <p:sp>
        <p:nvSpPr>
          <p:cNvPr id="229" name="Google Shape;229;p40"/>
          <p:cNvSpPr txBox="1"/>
          <p:nvPr>
            <p:ph idx="1" type="body"/>
          </p:nvPr>
        </p:nvSpPr>
        <p:spPr>
          <a:xfrm>
            <a:off x="650625" y="1215800"/>
            <a:ext cx="11303400" cy="4613700"/>
          </a:xfrm>
          <a:prstGeom prst="rect">
            <a:avLst/>
          </a:prstGeom>
        </p:spPr>
        <p:txBody>
          <a:bodyPr anchorCtr="0" anchor="t" bIns="0" lIns="0" spcFirstLastPara="1" rIns="0" wrap="square" tIns="0">
            <a:normAutofit fontScale="25000" lnSpcReduction="20000"/>
          </a:bodyPr>
          <a:lstStyle/>
          <a:p>
            <a:pPr indent="0" lvl="0" marL="0" rtl="0" algn="l">
              <a:spcBef>
                <a:spcPts val="1000"/>
              </a:spcBef>
              <a:spcAft>
                <a:spcPts val="0"/>
              </a:spcAft>
              <a:buNone/>
            </a:pPr>
            <a:r>
              <a:rPr b="1" lang="sr-Latn-RS" sz="4800">
                <a:solidFill>
                  <a:srgbClr val="587FBA"/>
                </a:solidFill>
              </a:rPr>
              <a:t> Harassment </a:t>
            </a:r>
            <a:endParaRPr b="1" sz="4800">
              <a:solidFill>
                <a:srgbClr val="587FBA"/>
              </a:solidFill>
            </a:endParaRPr>
          </a:p>
          <a:p>
            <a:pPr indent="0" lvl="0" marL="0" rtl="0" algn="l">
              <a:spcBef>
                <a:spcPts val="1000"/>
              </a:spcBef>
              <a:spcAft>
                <a:spcPts val="0"/>
              </a:spcAft>
              <a:buNone/>
            </a:pPr>
            <a:r>
              <a:rPr lang="sr-Latn-RS" sz="4800">
                <a:solidFill>
                  <a:srgbClr val="587FBA"/>
                </a:solidFill>
              </a:rPr>
              <a:t>Continuous and persistent pattern of sending hurtful or threatening online messages with the intention of causing harm to the recipient.</a:t>
            </a:r>
            <a:endParaRPr sz="4800">
              <a:solidFill>
                <a:srgbClr val="587FBA"/>
              </a:solidFill>
            </a:endParaRPr>
          </a:p>
          <a:p>
            <a:pPr indent="0" lvl="0" marL="0" rtl="0" algn="l">
              <a:spcBef>
                <a:spcPts val="1000"/>
              </a:spcBef>
              <a:spcAft>
                <a:spcPts val="0"/>
              </a:spcAft>
              <a:buNone/>
            </a:pPr>
            <a:r>
              <a:rPr b="1" lang="sr-Latn-RS" sz="4800">
                <a:solidFill>
                  <a:srgbClr val="587FBA"/>
                </a:solidFill>
              </a:rPr>
              <a:t>Exclusion</a:t>
            </a:r>
            <a:endParaRPr b="1" sz="4800">
              <a:solidFill>
                <a:srgbClr val="587FBA"/>
              </a:solidFill>
            </a:endParaRPr>
          </a:p>
          <a:p>
            <a:pPr indent="0" lvl="0" marL="0" rtl="0" algn="l">
              <a:spcBef>
                <a:spcPts val="1000"/>
              </a:spcBef>
              <a:spcAft>
                <a:spcPts val="0"/>
              </a:spcAft>
              <a:buNone/>
            </a:pPr>
            <a:r>
              <a:rPr lang="sr-Latn-RS" sz="4800">
                <a:solidFill>
                  <a:srgbClr val="587FBA"/>
                </a:solidFill>
              </a:rPr>
              <a:t>ntentionally leaving someone out.</a:t>
            </a:r>
            <a:endParaRPr sz="4800">
              <a:solidFill>
                <a:srgbClr val="587FBA"/>
              </a:solidFill>
            </a:endParaRPr>
          </a:p>
          <a:p>
            <a:pPr indent="0" lvl="0" marL="0" rtl="0" algn="l">
              <a:spcBef>
                <a:spcPts val="1000"/>
              </a:spcBef>
              <a:spcAft>
                <a:spcPts val="0"/>
              </a:spcAft>
              <a:buNone/>
            </a:pPr>
            <a:r>
              <a:rPr b="1" lang="sr-Latn-RS" sz="4800">
                <a:solidFill>
                  <a:srgbClr val="587FBA"/>
                </a:solidFill>
              </a:rPr>
              <a:t>Outing/Doxing</a:t>
            </a:r>
            <a:endParaRPr b="1" sz="4800">
              <a:solidFill>
                <a:srgbClr val="587FBA"/>
              </a:solidFill>
            </a:endParaRPr>
          </a:p>
          <a:p>
            <a:pPr indent="0" lvl="0" marL="0" rtl="0" algn="l">
              <a:spcBef>
                <a:spcPts val="1000"/>
              </a:spcBef>
              <a:spcAft>
                <a:spcPts val="0"/>
              </a:spcAft>
              <a:buNone/>
            </a:pPr>
            <a:r>
              <a:rPr lang="sr-Latn-RS" sz="4800">
                <a:solidFill>
                  <a:srgbClr val="587FBA"/>
                </a:solidFill>
              </a:rPr>
              <a:t>Deliberate disclosure of sensitive or personal information about someone without their consent, aiming to embarrass or humiliate them.</a:t>
            </a:r>
            <a:endParaRPr sz="4800">
              <a:solidFill>
                <a:srgbClr val="587FBA"/>
              </a:solidFill>
            </a:endParaRPr>
          </a:p>
          <a:p>
            <a:pPr indent="0" lvl="0" marL="0" rtl="0" algn="l">
              <a:spcBef>
                <a:spcPts val="1000"/>
              </a:spcBef>
              <a:spcAft>
                <a:spcPts val="0"/>
              </a:spcAft>
              <a:buNone/>
            </a:pPr>
            <a:r>
              <a:rPr b="1" lang="sr-Latn-RS" sz="4800">
                <a:solidFill>
                  <a:srgbClr val="587FBA"/>
                </a:solidFill>
              </a:rPr>
              <a:t>Cyberstalking </a:t>
            </a:r>
            <a:endParaRPr b="1" sz="4800">
              <a:solidFill>
                <a:srgbClr val="587FBA"/>
              </a:solidFill>
            </a:endParaRPr>
          </a:p>
          <a:p>
            <a:pPr indent="0" lvl="0" marL="0" rtl="0" algn="l">
              <a:spcBef>
                <a:spcPts val="1000"/>
              </a:spcBef>
              <a:spcAft>
                <a:spcPts val="0"/>
              </a:spcAft>
              <a:buNone/>
            </a:pPr>
            <a:r>
              <a:rPr lang="sr-Latn-RS" sz="4800">
                <a:solidFill>
                  <a:srgbClr val="587FBA"/>
                </a:solidFill>
              </a:rPr>
              <a:t>Monitoring, false accusations and threats, often accompanied by offline stalking behaviors.</a:t>
            </a:r>
            <a:endParaRPr sz="4800">
              <a:solidFill>
                <a:srgbClr val="587FBA"/>
              </a:solidFill>
            </a:endParaRPr>
          </a:p>
          <a:p>
            <a:pPr indent="0" lvl="0" marL="0" rtl="0" algn="l">
              <a:spcBef>
                <a:spcPts val="1000"/>
              </a:spcBef>
              <a:spcAft>
                <a:spcPts val="0"/>
              </a:spcAft>
              <a:buNone/>
            </a:pPr>
            <a:r>
              <a:rPr b="1" lang="sr-Latn-RS" sz="4800">
                <a:solidFill>
                  <a:srgbClr val="587FBA"/>
                </a:solidFill>
              </a:rPr>
              <a:t>Trolling</a:t>
            </a:r>
            <a:endParaRPr b="1" sz="4800">
              <a:solidFill>
                <a:srgbClr val="587FBA"/>
              </a:solidFill>
            </a:endParaRPr>
          </a:p>
          <a:p>
            <a:pPr indent="0" lvl="0" marL="0" rtl="0" algn="l">
              <a:spcBef>
                <a:spcPts val="1000"/>
              </a:spcBef>
              <a:spcAft>
                <a:spcPts val="0"/>
              </a:spcAft>
              <a:buNone/>
            </a:pPr>
            <a:r>
              <a:rPr lang="sr-Latn-RS" sz="4800">
                <a:solidFill>
                  <a:srgbClr val="587FBA"/>
                </a:solidFill>
              </a:rPr>
              <a:t>Deliberate act of upsetting others by posting inflammatory comments online.</a:t>
            </a:r>
            <a:endParaRPr b="1" sz="4800">
              <a:solidFill>
                <a:srgbClr val="587FBA"/>
              </a:solidFill>
            </a:endParaRPr>
          </a:p>
          <a:p>
            <a:pPr indent="0" lvl="0" marL="0" rtl="0" algn="l">
              <a:spcBef>
                <a:spcPts val="1000"/>
              </a:spcBef>
              <a:spcAft>
                <a:spcPts val="0"/>
              </a:spcAft>
              <a:buNone/>
            </a:pPr>
            <a:r>
              <a:rPr b="1" lang="sr-Latn-RS" sz="4800">
                <a:solidFill>
                  <a:srgbClr val="587FBA"/>
                </a:solidFill>
              </a:rPr>
              <a:t>Flaming</a:t>
            </a:r>
            <a:endParaRPr sz="4800">
              <a:solidFill>
                <a:srgbClr val="587FBA"/>
              </a:solidFill>
            </a:endParaRPr>
          </a:p>
          <a:p>
            <a:pPr indent="0" lvl="0" marL="0" rtl="0" algn="l">
              <a:spcBef>
                <a:spcPts val="1000"/>
              </a:spcBef>
              <a:spcAft>
                <a:spcPts val="0"/>
              </a:spcAft>
              <a:buNone/>
            </a:pPr>
            <a:r>
              <a:rPr lang="sr-Latn-RS" sz="4800">
                <a:solidFill>
                  <a:srgbClr val="587FBA"/>
                </a:solidFill>
              </a:rPr>
              <a:t>Posting insults and profanity about the target or directly sending them hurtful messages.</a:t>
            </a:r>
            <a:endParaRPr sz="4800">
              <a:solidFill>
                <a:srgbClr val="587FBA"/>
              </a:solidFill>
            </a:endParaRPr>
          </a:p>
          <a:p>
            <a:pPr indent="0" lvl="0" marL="0" rtl="0" algn="l">
              <a:spcBef>
                <a:spcPts val="1000"/>
              </a:spcBef>
              <a:spcAft>
                <a:spcPts val="0"/>
              </a:spcAft>
              <a:buNone/>
            </a:pPr>
            <a:r>
              <a:rPr b="1" lang="sr-Latn-RS" sz="4800">
                <a:solidFill>
                  <a:srgbClr val="587FBA"/>
                </a:solidFill>
              </a:rPr>
              <a:t>Fake profiles</a:t>
            </a:r>
            <a:endParaRPr b="1" sz="4800">
              <a:solidFill>
                <a:srgbClr val="587FBA"/>
              </a:solidFill>
            </a:endParaRPr>
          </a:p>
          <a:p>
            <a:pPr indent="0" lvl="0" marL="0" rtl="0" algn="l">
              <a:spcBef>
                <a:spcPts val="1000"/>
              </a:spcBef>
              <a:spcAft>
                <a:spcPts val="0"/>
              </a:spcAft>
              <a:buNone/>
            </a:pPr>
            <a:r>
              <a:rPr lang="sr-Latn-RS" sz="4800">
                <a:solidFill>
                  <a:srgbClr val="587FBA"/>
                </a:solidFill>
              </a:rPr>
              <a:t>Fake social media accounts set up with the intention of damaging a person or brand's reputation.</a:t>
            </a:r>
            <a:endParaRPr sz="4800">
              <a:solidFill>
                <a:srgbClr val="587FBA"/>
              </a:solidFill>
            </a:endParaRPr>
          </a:p>
          <a:p>
            <a:pPr indent="0" lvl="0" marL="0" rtl="0" algn="l">
              <a:spcBef>
                <a:spcPts val="1000"/>
              </a:spcBef>
              <a:spcAft>
                <a:spcPts val="0"/>
              </a:spcAft>
              <a:buNone/>
            </a:pPr>
            <a:r>
              <a:rPr b="1" lang="sr-Latn-RS" sz="4800">
                <a:solidFill>
                  <a:srgbClr val="587FBA"/>
                </a:solidFill>
              </a:rPr>
              <a:t>Denigration</a:t>
            </a:r>
            <a:endParaRPr b="1" sz="4800">
              <a:solidFill>
                <a:srgbClr val="587FBA"/>
              </a:solidFill>
            </a:endParaRPr>
          </a:p>
          <a:p>
            <a:pPr indent="0" lvl="0" marL="0" rtl="0" algn="l">
              <a:spcBef>
                <a:spcPts val="1000"/>
              </a:spcBef>
              <a:spcAft>
                <a:spcPts val="0"/>
              </a:spcAft>
              <a:buNone/>
            </a:pPr>
            <a:r>
              <a:rPr lang="sr-Latn-RS" sz="4800">
                <a:solidFill>
                  <a:srgbClr val="587FBA"/>
                </a:solidFill>
              </a:rPr>
              <a:t>A cyberbully denigrates a victim by sending, posting, or publishing false information online about the individual.</a:t>
            </a:r>
            <a:endParaRPr sz="4800">
              <a:solidFill>
                <a:srgbClr val="587FBA"/>
              </a:solidFill>
            </a:endParaRPr>
          </a:p>
          <a:p>
            <a:pPr indent="0" lvl="0" marL="0" rtl="0" algn="l">
              <a:spcBef>
                <a:spcPts val="1000"/>
              </a:spcBef>
              <a:spcAft>
                <a:spcPts val="0"/>
              </a:spcAft>
              <a:buNone/>
            </a:pPr>
            <a:r>
              <a:rPr b="1" lang="sr-Latn-RS" sz="4800">
                <a:solidFill>
                  <a:srgbClr val="587FBA"/>
                </a:solidFill>
              </a:rPr>
              <a:t>Impersonation</a:t>
            </a:r>
            <a:endParaRPr b="1" sz="4800">
              <a:solidFill>
                <a:srgbClr val="587FBA"/>
              </a:solidFill>
            </a:endParaRPr>
          </a:p>
          <a:p>
            <a:pPr indent="0" lvl="0" marL="0" rtl="0" algn="l">
              <a:spcBef>
                <a:spcPts val="1000"/>
              </a:spcBef>
              <a:spcAft>
                <a:spcPts val="0"/>
              </a:spcAft>
              <a:buClr>
                <a:schemeClr val="dk1"/>
              </a:buClr>
              <a:buSzPts val="275"/>
              <a:buFont typeface="Arial"/>
              <a:buNone/>
            </a:pPr>
            <a:r>
              <a:rPr lang="sr-Latn-RS" sz="4800">
                <a:solidFill>
                  <a:srgbClr val="587FBA"/>
                </a:solidFill>
              </a:rPr>
              <a:t>A cyberbully can impersonate a victim by posting comments on social media and chat rooms in the individual's name.</a:t>
            </a:r>
            <a:endParaRPr sz="4800">
              <a:solidFill>
                <a:srgbClr val="587FBA"/>
              </a:solidFill>
            </a:endParaRPr>
          </a:p>
          <a:p>
            <a:pPr indent="0" lvl="0" marL="0" rtl="0" algn="l">
              <a:spcBef>
                <a:spcPts val="1000"/>
              </a:spcBef>
              <a:spcAft>
                <a:spcPts val="0"/>
              </a:spcAft>
              <a:buNone/>
            </a:pPr>
            <a:r>
              <a:t/>
            </a:r>
            <a:endParaRPr sz="1400">
              <a:solidFill>
                <a:srgbClr val="587FBA"/>
              </a:solidFill>
            </a:endParaRPr>
          </a:p>
          <a:p>
            <a:pPr indent="0" lvl="0" marL="0" rtl="0" algn="l">
              <a:spcBef>
                <a:spcPts val="1000"/>
              </a:spcBef>
              <a:spcAft>
                <a:spcPts val="0"/>
              </a:spcAft>
              <a:buNone/>
            </a:pPr>
            <a:r>
              <a:t/>
            </a:r>
            <a:endParaRPr sz="1400">
              <a:solidFill>
                <a:srgbClr val="587FBA"/>
              </a:solidFill>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Impact of Cyberbullying</a:t>
            </a:r>
            <a:endParaRPr b="1"/>
          </a:p>
          <a:p>
            <a:pPr indent="0" lvl="0" marL="0" rtl="0" algn="l">
              <a:spcBef>
                <a:spcPts val="0"/>
              </a:spcBef>
              <a:spcAft>
                <a:spcPts val="0"/>
              </a:spcAft>
              <a:buNone/>
            </a:pPr>
            <a:r>
              <a:t/>
            </a:r>
            <a:endParaRPr/>
          </a:p>
        </p:txBody>
      </p:sp>
      <p:sp>
        <p:nvSpPr>
          <p:cNvPr id="235" name="Google Shape;235;p41"/>
          <p:cNvSpPr txBox="1"/>
          <p:nvPr>
            <p:ph idx="1" type="body"/>
          </p:nvPr>
        </p:nvSpPr>
        <p:spPr>
          <a:xfrm>
            <a:off x="650625" y="1215800"/>
            <a:ext cx="11303400" cy="46137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rPr lang="sr-Latn-RS">
                <a:solidFill>
                  <a:srgbClr val="587FBA"/>
                </a:solidFill>
              </a:rPr>
              <a:t>The effects can last a long time and affect a person in many ways:</a:t>
            </a:r>
            <a:endParaRPr>
              <a:solidFill>
                <a:srgbClr val="587FBA"/>
              </a:solidFill>
            </a:endParaRPr>
          </a:p>
          <a:p>
            <a:pPr indent="-406400" lvl="0" marL="457200" rtl="0" algn="l">
              <a:spcBef>
                <a:spcPts val="1000"/>
              </a:spcBef>
              <a:spcAft>
                <a:spcPts val="0"/>
              </a:spcAft>
              <a:buClr>
                <a:srgbClr val="587FBA"/>
              </a:buClr>
              <a:buSzPts val="2800"/>
              <a:buChar char="●"/>
            </a:pPr>
            <a:r>
              <a:rPr lang="sr-Latn-RS">
                <a:solidFill>
                  <a:srgbClr val="587FBA"/>
                </a:solidFill>
              </a:rPr>
              <a:t>Mentally - feeling upset, embarrassed, stupid, even angry</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Emotionally - feeling ashamed or losing interest in the things you love</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Physically - tired (loss of sleep), or experiencing symptoms like stomach aches and headaches</a:t>
            </a:r>
            <a:endParaRPr>
              <a:solidFill>
                <a:srgbClr val="587FB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650624" y="365125"/>
            <a:ext cx="98748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Tips for Preventing Cyberbullying</a:t>
            </a:r>
            <a:endParaRPr b="1"/>
          </a:p>
        </p:txBody>
      </p:sp>
      <p:sp>
        <p:nvSpPr>
          <p:cNvPr id="241" name="Google Shape;241;p42"/>
          <p:cNvSpPr txBox="1"/>
          <p:nvPr>
            <p:ph idx="1" type="body"/>
          </p:nvPr>
        </p:nvSpPr>
        <p:spPr>
          <a:xfrm>
            <a:off x="650625" y="1215800"/>
            <a:ext cx="11303400" cy="4613700"/>
          </a:xfrm>
          <a:prstGeom prst="rect">
            <a:avLst/>
          </a:prstGeom>
        </p:spPr>
        <p:txBody>
          <a:bodyPr anchorCtr="0" anchor="t" bIns="0" lIns="0" spcFirstLastPara="1" rIns="0" wrap="square" tIns="0">
            <a:normAutofit/>
          </a:bodyPr>
          <a:lstStyle/>
          <a:p>
            <a:pPr indent="-406400" lvl="0" marL="457200" rtl="0" algn="l">
              <a:spcBef>
                <a:spcPts val="1000"/>
              </a:spcBef>
              <a:spcAft>
                <a:spcPts val="0"/>
              </a:spcAft>
              <a:buClr>
                <a:srgbClr val="587FBA"/>
              </a:buClr>
              <a:buSzPts val="2800"/>
              <a:buChar char="●"/>
            </a:pPr>
            <a:r>
              <a:rPr lang="sr-Latn-RS">
                <a:solidFill>
                  <a:srgbClr val="587FBA"/>
                </a:solidFill>
              </a:rPr>
              <a:t>E</a:t>
            </a:r>
            <a:r>
              <a:rPr lang="sr-Latn-RS">
                <a:solidFill>
                  <a:srgbClr val="587FBA"/>
                </a:solidFill>
              </a:rPr>
              <a:t>ducate yourself</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Protect your password</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Never open unidentified or unsolicited messages</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Log out of online accounts</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Pause before you post</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Raise awareness</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Setup privacy controls</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"Google" yourself</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Don't cyberbully others</a:t>
            </a:r>
            <a:endParaRPr>
              <a:solidFill>
                <a:srgbClr val="587FBA"/>
              </a:solidFill>
            </a:endParaRPr>
          </a:p>
          <a:p>
            <a:pPr indent="-406400" lvl="0" marL="457200" rtl="0" algn="l">
              <a:spcBef>
                <a:spcPts val="0"/>
              </a:spcBef>
              <a:spcAft>
                <a:spcPts val="0"/>
              </a:spcAft>
              <a:buClr>
                <a:srgbClr val="587FBA"/>
              </a:buClr>
              <a:buSzPts val="2800"/>
              <a:buChar char="●"/>
            </a:pPr>
            <a:r>
              <a:rPr lang="sr-Latn-RS">
                <a:solidFill>
                  <a:srgbClr val="587FBA"/>
                </a:solidFill>
              </a:rPr>
              <a:t>Keep photos “PG" (parental guidance)</a:t>
            </a:r>
            <a:endParaRPr>
              <a:solidFill>
                <a:srgbClr val="587FBA"/>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412948" y="1709750"/>
            <a:ext cx="6797400" cy="2852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2A2882"/>
              </a:buClr>
              <a:buSzPts val="6000"/>
              <a:buFont typeface="Arial"/>
              <a:buNone/>
            </a:pPr>
            <a:r>
              <a:rPr b="1" lang="sr-Latn-RS"/>
              <a:t>Cancel Culture</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650631" y="365125"/>
            <a:ext cx="8897700" cy="13257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b="1" lang="sr-Latn-RS"/>
              <a:t>W</a:t>
            </a:r>
            <a:r>
              <a:rPr b="1" lang="sr-Latn-RS"/>
              <a:t>hat is the purpose of this activity?</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252" name="Google Shape;252;p44"/>
          <p:cNvSpPr txBox="1"/>
          <p:nvPr>
            <p:ph idx="1" type="body"/>
          </p:nvPr>
        </p:nvSpPr>
        <p:spPr>
          <a:xfrm>
            <a:off x="650625" y="1215800"/>
            <a:ext cx="11303400" cy="4613700"/>
          </a:xfrm>
          <a:prstGeom prst="rect">
            <a:avLst/>
          </a:prstGeom>
        </p:spPr>
        <p:txBody>
          <a:bodyPr anchorCtr="0" anchor="t" bIns="0" lIns="0" spcFirstLastPara="1" rIns="0" wrap="square" tIns="0">
            <a:normAutofit lnSpcReduction="20000"/>
          </a:bodyPr>
          <a:lstStyle/>
          <a:p>
            <a:pPr indent="-406400" lvl="0" marL="457200" rtl="0" algn="l">
              <a:spcBef>
                <a:spcPts val="1000"/>
              </a:spcBef>
              <a:spcAft>
                <a:spcPts val="0"/>
              </a:spcAft>
              <a:buClr>
                <a:srgbClr val="587FBA"/>
              </a:buClr>
              <a:buSzPts val="2800"/>
              <a:buChar char="●"/>
            </a:pPr>
            <a:r>
              <a:rPr lang="sr-Latn-RS">
                <a:solidFill>
                  <a:srgbClr val="587FBA"/>
                </a:solidFill>
              </a:rPr>
              <a:t>UNDERSTAND  the concept of cancel culture</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406400" lvl="0" marL="457200" rtl="0" algn="l">
              <a:spcBef>
                <a:spcPts val="1000"/>
              </a:spcBef>
              <a:spcAft>
                <a:spcPts val="0"/>
              </a:spcAft>
              <a:buClr>
                <a:srgbClr val="587FBA"/>
              </a:buClr>
              <a:buSzPts val="2800"/>
              <a:buChar char="●"/>
            </a:pPr>
            <a:r>
              <a:rPr lang="sr-Latn-RS">
                <a:solidFill>
                  <a:srgbClr val="587FBA"/>
                </a:solidFill>
              </a:rPr>
              <a:t>DISCERN credible information from sensationalized content by evaluating online evidence</a:t>
            </a:r>
            <a:endParaRPr>
              <a:solidFill>
                <a:srgbClr val="587FBA"/>
              </a:solidFill>
            </a:endParaRPr>
          </a:p>
          <a:p>
            <a:pPr indent="0" lvl="0" marL="0" rtl="0" algn="l">
              <a:spcBef>
                <a:spcPts val="1000"/>
              </a:spcBef>
              <a:spcAft>
                <a:spcPts val="0"/>
              </a:spcAft>
              <a:buNone/>
            </a:pPr>
            <a:r>
              <a:t/>
            </a:r>
            <a:endParaRPr>
              <a:solidFill>
                <a:srgbClr val="587FBA"/>
              </a:solidFill>
            </a:endParaRPr>
          </a:p>
          <a:p>
            <a:pPr indent="-406400" lvl="0" marL="457200" rtl="0" algn="l">
              <a:spcBef>
                <a:spcPts val="1000"/>
              </a:spcBef>
              <a:spcAft>
                <a:spcPts val="0"/>
              </a:spcAft>
              <a:buClr>
                <a:srgbClr val="587FBA"/>
              </a:buClr>
              <a:buSzPts val="2800"/>
              <a:buChar char="●"/>
            </a:pPr>
            <a:r>
              <a:rPr lang="sr-Latn-RS">
                <a:solidFill>
                  <a:srgbClr val="587FBA"/>
                </a:solidFill>
              </a:rPr>
              <a:t>ANALYZE  different perspectives on cancel culture, considering both its potential benefits and drawbacks</a:t>
            </a:r>
            <a:endParaRPr>
              <a:solidFill>
                <a:srgbClr val="587FBA"/>
              </a:solidFill>
            </a:endParaRPr>
          </a:p>
          <a:p>
            <a:pPr indent="0" lvl="0" marL="0" rtl="0" algn="l">
              <a:spcBef>
                <a:spcPts val="1000"/>
              </a:spcBef>
              <a:spcAft>
                <a:spcPts val="0"/>
              </a:spcAft>
              <a:buNone/>
            </a:pPr>
            <a:r>
              <a:t/>
            </a:r>
            <a:endParaRPr>
              <a:solidFill>
                <a:srgbClr val="587FBA"/>
              </a:solidFill>
            </a:endParaRPr>
          </a:p>
          <a:p>
            <a:pPr indent="-406400" lvl="0" marL="457200" rtl="0" algn="l">
              <a:spcBef>
                <a:spcPts val="1000"/>
              </a:spcBef>
              <a:spcAft>
                <a:spcPts val="0"/>
              </a:spcAft>
              <a:buClr>
                <a:srgbClr val="587FBA"/>
              </a:buClr>
              <a:buSzPts val="2800"/>
              <a:buChar char="●"/>
            </a:pPr>
            <a:r>
              <a:rPr lang="sr-Latn-RS">
                <a:solidFill>
                  <a:srgbClr val="587FBA"/>
                </a:solidFill>
              </a:rPr>
              <a:t>REFLECT on the long-term consequences of cancel culture on society (diversity of opinion, mental health, accountability etc.)</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412950" y="605900"/>
            <a:ext cx="5469300" cy="1192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lang="sr-Latn-RS"/>
              <a:t>Brainstorm</a:t>
            </a:r>
            <a:endParaRPr b="1"/>
          </a:p>
        </p:txBody>
      </p:sp>
      <p:sp>
        <p:nvSpPr>
          <p:cNvPr id="258" name="Google Shape;258;p45"/>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259" name="Google Shape;259;p45"/>
          <p:cNvSpPr/>
          <p:nvPr>
            <p:ph idx="2" type="pic"/>
          </p:nvPr>
        </p:nvSpPr>
        <p:spPr>
          <a:xfrm>
            <a:off x="6096000" y="0"/>
            <a:ext cx="6096000" cy="6858000"/>
          </a:xfrm>
          <a:prstGeom prst="rect">
            <a:avLst/>
          </a:prstGeom>
        </p:spPr>
      </p:sp>
      <p:sp>
        <p:nvSpPr>
          <p:cNvPr id="260" name="Google Shape;260;p45"/>
          <p:cNvSpPr txBox="1"/>
          <p:nvPr/>
        </p:nvSpPr>
        <p:spPr>
          <a:xfrm>
            <a:off x="338825" y="2638900"/>
            <a:ext cx="5313000" cy="41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Latn-RS" sz="2800">
                <a:solidFill>
                  <a:srgbClr val="587FBA"/>
                </a:solidFill>
              </a:rPr>
              <a:t>What are some other denominators for human beings? </a:t>
            </a:r>
            <a:endParaRPr sz="28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rPr i="1" lang="sr-Latn-RS" u="sng">
                <a:solidFill>
                  <a:schemeClr val="hlink"/>
                </a:solidFill>
                <a:hlinkClick r:id="rId3"/>
              </a:rPr>
              <a:t>https://www.slido.com/</a:t>
            </a:r>
            <a:endParaRPr i="1">
              <a:solidFill>
                <a:srgbClr val="587FBA"/>
              </a:solidFill>
            </a:endParaRPr>
          </a:p>
          <a:p>
            <a:pPr indent="0" lvl="0" marL="0" rtl="0" algn="l">
              <a:spcBef>
                <a:spcPts val="0"/>
              </a:spcBef>
              <a:spcAft>
                <a:spcPts val="0"/>
              </a:spcAft>
              <a:buNone/>
            </a:pPr>
            <a:r>
              <a:t/>
            </a:r>
            <a:endParaRPr sz="2200">
              <a:solidFill>
                <a:srgbClr val="587FBA"/>
              </a:solidFill>
            </a:endParaRPr>
          </a:p>
          <a:p>
            <a:pPr indent="0" lvl="0" marL="0" rtl="0" algn="l">
              <a:spcBef>
                <a:spcPts val="0"/>
              </a:spcBef>
              <a:spcAft>
                <a:spcPts val="0"/>
              </a:spcAft>
              <a:buNone/>
            </a:pPr>
            <a:r>
              <a:rPr i="1" lang="sr-Latn-RS" sz="2100">
                <a:solidFill>
                  <a:srgbClr val="587FBA"/>
                </a:solidFill>
              </a:rPr>
              <a:t>(scan the QR code and post your answers in the Word Cloud)</a:t>
            </a:r>
            <a:endParaRPr sz="2800">
              <a:solidFill>
                <a:schemeClr val="dk1"/>
              </a:solidFill>
            </a:endParaRPr>
          </a:p>
        </p:txBody>
      </p:sp>
      <p:pic>
        <p:nvPicPr>
          <p:cNvPr id="261" name="Google Shape;261;p45"/>
          <p:cNvPicPr preferRelativeResize="0"/>
          <p:nvPr/>
        </p:nvPicPr>
        <p:blipFill rotWithShape="1">
          <a:blip r:embed="rId4">
            <a:alphaModFix/>
          </a:blip>
          <a:srcRect b="0" l="0" r="0" t="0"/>
          <a:stretch/>
        </p:blipFill>
        <p:spPr>
          <a:xfrm>
            <a:off x="7219690" y="1542675"/>
            <a:ext cx="3848625" cy="377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1531525" y="1324225"/>
            <a:ext cx="8016900" cy="39711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1000"/>
              </a:spcBef>
              <a:spcAft>
                <a:spcPts val="0"/>
              </a:spcAft>
              <a:buClr>
                <a:schemeClr val="dk1"/>
              </a:buClr>
              <a:buSzPts val="1100"/>
              <a:buFont typeface="Arial"/>
              <a:buNone/>
            </a:pPr>
            <a:r>
              <a:rPr lang="sr-Latn-RS" sz="3000">
                <a:solidFill>
                  <a:srgbClr val="587FBA"/>
                </a:solidFill>
              </a:rPr>
              <a:t>01 Human Rights on the Internet</a:t>
            </a:r>
            <a:endParaRPr sz="3000">
              <a:solidFill>
                <a:srgbClr val="587FBA"/>
              </a:solidFill>
            </a:endParaRPr>
          </a:p>
          <a:p>
            <a:pPr indent="0" lvl="0" marL="0" rtl="0" algn="l">
              <a:lnSpc>
                <a:spcPct val="100000"/>
              </a:lnSpc>
              <a:spcBef>
                <a:spcPts val="1000"/>
              </a:spcBef>
              <a:spcAft>
                <a:spcPts val="0"/>
              </a:spcAft>
              <a:buClr>
                <a:schemeClr val="dk1"/>
              </a:buClr>
              <a:buSzPts val="1100"/>
              <a:buFont typeface="Arial"/>
              <a:buNone/>
            </a:pPr>
            <a:r>
              <a:rPr lang="sr-Latn-RS" sz="3000">
                <a:solidFill>
                  <a:srgbClr val="587FBA"/>
                </a:solidFill>
              </a:rPr>
              <a:t>02 Online Violence/ Hate Speech</a:t>
            </a:r>
            <a:endParaRPr sz="3000">
              <a:solidFill>
                <a:srgbClr val="587FBA"/>
              </a:solidFill>
            </a:endParaRPr>
          </a:p>
          <a:p>
            <a:pPr indent="0" lvl="0" marL="0" rtl="0" algn="l">
              <a:lnSpc>
                <a:spcPct val="100000"/>
              </a:lnSpc>
              <a:spcBef>
                <a:spcPts val="1000"/>
              </a:spcBef>
              <a:spcAft>
                <a:spcPts val="0"/>
              </a:spcAft>
              <a:buClr>
                <a:schemeClr val="dk1"/>
              </a:buClr>
              <a:buSzPts val="1100"/>
              <a:buFont typeface="Arial"/>
              <a:buNone/>
            </a:pPr>
            <a:r>
              <a:rPr lang="sr-Latn-RS" sz="3000">
                <a:solidFill>
                  <a:srgbClr val="587FBA"/>
                </a:solidFill>
              </a:rPr>
              <a:t>03 Cyberbullying</a:t>
            </a:r>
            <a:endParaRPr sz="3000">
              <a:solidFill>
                <a:srgbClr val="587FBA"/>
              </a:solidFill>
            </a:endParaRPr>
          </a:p>
          <a:p>
            <a:pPr indent="0" lvl="0" marL="0" rtl="0" algn="l">
              <a:lnSpc>
                <a:spcPct val="100000"/>
              </a:lnSpc>
              <a:spcBef>
                <a:spcPts val="1000"/>
              </a:spcBef>
              <a:spcAft>
                <a:spcPts val="0"/>
              </a:spcAft>
              <a:buClr>
                <a:schemeClr val="dk1"/>
              </a:buClr>
              <a:buSzPts val="1100"/>
              <a:buFont typeface="Arial"/>
              <a:buNone/>
            </a:pPr>
            <a:r>
              <a:rPr lang="sr-Latn-RS" sz="3000">
                <a:solidFill>
                  <a:srgbClr val="587FBA"/>
                </a:solidFill>
              </a:rPr>
              <a:t>04 Cancel Culture</a:t>
            </a:r>
            <a:endParaRPr sz="3000">
              <a:solidFill>
                <a:srgbClr val="587FBA"/>
              </a:solidFill>
            </a:endParaRPr>
          </a:p>
          <a:p>
            <a:pPr indent="0" lvl="0" marL="0" rtl="0" algn="l">
              <a:lnSpc>
                <a:spcPct val="100000"/>
              </a:lnSpc>
              <a:spcBef>
                <a:spcPts val="1000"/>
              </a:spcBef>
              <a:spcAft>
                <a:spcPts val="0"/>
              </a:spcAft>
              <a:buClr>
                <a:schemeClr val="dk1"/>
              </a:buClr>
              <a:buSzPts val="1100"/>
              <a:buFont typeface="Arial"/>
              <a:buNone/>
            </a:pPr>
            <a:r>
              <a:rPr lang="sr-Latn-RS" sz="3000">
                <a:solidFill>
                  <a:srgbClr val="587FBA"/>
                </a:solidFill>
              </a:rPr>
              <a:t>05 Deepfake Technology</a:t>
            </a:r>
            <a:endParaRPr sz="3000">
              <a:solidFill>
                <a:srgbClr val="587FBA"/>
              </a:solidFill>
            </a:endParaRPr>
          </a:p>
        </p:txBody>
      </p:sp>
      <p:sp>
        <p:nvSpPr>
          <p:cNvPr id="102" name="Google Shape;102;p19"/>
          <p:cNvSpPr txBox="1"/>
          <p:nvPr/>
        </p:nvSpPr>
        <p:spPr>
          <a:xfrm>
            <a:off x="1531525" y="253525"/>
            <a:ext cx="99348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sr-Latn-RS" sz="4400">
                <a:solidFill>
                  <a:srgbClr val="2A2882"/>
                </a:solidFill>
              </a:rPr>
              <a:t>TABLE OF CONTENTS</a:t>
            </a:r>
            <a:endParaRPr b="1">
              <a:solidFill>
                <a:srgbClr val="2A288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412950" y="605900"/>
            <a:ext cx="5469300" cy="39213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lang="sr-Latn-RS" sz="3100"/>
              <a:t>I</a:t>
            </a:r>
            <a:r>
              <a:rPr lang="sr-Latn-RS" sz="3100"/>
              <a:t>s there anything wrong with</a:t>
            </a:r>
            <a:endParaRPr sz="3100"/>
          </a:p>
          <a:p>
            <a:pPr indent="0" lvl="0" marL="0" rtl="0" algn="l">
              <a:spcBef>
                <a:spcPts val="0"/>
              </a:spcBef>
              <a:spcAft>
                <a:spcPts val="0"/>
              </a:spcAft>
              <a:buNone/>
            </a:pPr>
            <a:r>
              <a:rPr lang="sr-Latn-RS" sz="3100"/>
              <a:t>J</a:t>
            </a:r>
            <a:r>
              <a:rPr lang="sr-Latn-RS" sz="3100"/>
              <a:t>.K. Rowling's tweet?</a:t>
            </a:r>
            <a:endParaRPr sz="3100"/>
          </a:p>
          <a:p>
            <a:pPr indent="0" lvl="0" marL="0" rtl="0" algn="l">
              <a:spcBef>
                <a:spcPts val="0"/>
              </a:spcBef>
              <a:spcAft>
                <a:spcPts val="0"/>
              </a:spcAft>
              <a:buNone/>
            </a:pPr>
            <a:r>
              <a:t/>
            </a:r>
            <a:endParaRPr/>
          </a:p>
        </p:txBody>
      </p:sp>
      <p:sp>
        <p:nvSpPr>
          <p:cNvPr id="267" name="Google Shape;267;p46"/>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268" name="Google Shape;268;p46"/>
          <p:cNvSpPr/>
          <p:nvPr>
            <p:ph idx="2" type="pic"/>
          </p:nvPr>
        </p:nvSpPr>
        <p:spPr>
          <a:xfrm>
            <a:off x="6096000" y="0"/>
            <a:ext cx="6096000" cy="6858000"/>
          </a:xfrm>
          <a:prstGeom prst="rect">
            <a:avLst/>
          </a:prstGeom>
        </p:spPr>
      </p:sp>
      <p:sp>
        <p:nvSpPr>
          <p:cNvPr id="269" name="Google Shape;269;p46"/>
          <p:cNvSpPr txBox="1"/>
          <p:nvPr/>
        </p:nvSpPr>
        <p:spPr>
          <a:xfrm>
            <a:off x="338825" y="5055875"/>
            <a:ext cx="5313000" cy="16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Latn-RS" sz="2800">
                <a:solidFill>
                  <a:srgbClr val="587FBA"/>
                </a:solidFill>
              </a:rPr>
              <a:t>Give arguments!</a:t>
            </a:r>
            <a:endParaRPr i="1" sz="2100">
              <a:solidFill>
                <a:srgbClr val="587FBA"/>
              </a:solidFill>
            </a:endParaRPr>
          </a:p>
          <a:p>
            <a:pPr indent="0" lvl="0" marL="0" rtl="0" algn="l">
              <a:spcBef>
                <a:spcPts val="0"/>
              </a:spcBef>
              <a:spcAft>
                <a:spcPts val="0"/>
              </a:spcAft>
              <a:buNone/>
            </a:pPr>
            <a:r>
              <a:t/>
            </a:r>
            <a:endParaRPr sz="2800">
              <a:solidFill>
                <a:schemeClr val="dk1"/>
              </a:solidFill>
            </a:endParaRPr>
          </a:p>
        </p:txBody>
      </p:sp>
      <p:pic>
        <p:nvPicPr>
          <p:cNvPr id="270" name="Google Shape;270;p46"/>
          <p:cNvPicPr preferRelativeResize="0"/>
          <p:nvPr>
            <p:ph idx="2" type="pic"/>
          </p:nvPr>
        </p:nvPicPr>
        <p:blipFill rotWithShape="1">
          <a:blip r:embed="rId3">
            <a:alphaModFix/>
          </a:blip>
          <a:srcRect b="4025" l="16874" r="16874" t="4891"/>
          <a:stretch/>
        </p:blipFill>
        <p:spPr>
          <a:xfrm>
            <a:off x="7181952" y="782100"/>
            <a:ext cx="4298110" cy="5483625"/>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7"/>
          <p:cNvSpPr txBox="1"/>
          <p:nvPr>
            <p:ph type="title"/>
          </p:nvPr>
        </p:nvSpPr>
        <p:spPr>
          <a:xfrm>
            <a:off x="650631" y="365125"/>
            <a:ext cx="8897700" cy="1325700"/>
          </a:xfrm>
          <a:prstGeom prst="rect">
            <a:avLst/>
          </a:prstGeom>
        </p:spPr>
        <p:txBody>
          <a:bodyPr anchorCtr="0" anchor="t" bIns="0" lIns="0" spcFirstLastPara="1" rIns="0" wrap="square" tIns="0">
            <a:normAutofit fontScale="90000"/>
          </a:bodyPr>
          <a:lstStyle/>
          <a:p>
            <a:pPr indent="0" lvl="0" marL="0" rtl="0" algn="l">
              <a:spcBef>
                <a:spcPts val="0"/>
              </a:spcBef>
              <a:spcAft>
                <a:spcPts val="0"/>
              </a:spcAft>
              <a:buNone/>
            </a:pPr>
            <a:r>
              <a:rPr b="1" lang="sr-Latn-RS"/>
              <a:t>Research on the topic in 4 groups</a:t>
            </a:r>
            <a:endParaRPr b="1"/>
          </a:p>
          <a:p>
            <a:pPr indent="0" lvl="0" marL="0" rtl="0" algn="l">
              <a:spcBef>
                <a:spcPts val="0"/>
              </a:spcBef>
              <a:spcAft>
                <a:spcPts val="0"/>
              </a:spcAft>
              <a:buNone/>
            </a:pPr>
            <a:r>
              <a:t/>
            </a:r>
            <a:endParaRPr b="1"/>
          </a:p>
        </p:txBody>
      </p:sp>
      <p:sp>
        <p:nvSpPr>
          <p:cNvPr id="276" name="Google Shape;276;p47"/>
          <p:cNvSpPr txBox="1"/>
          <p:nvPr>
            <p:ph idx="1" type="body"/>
          </p:nvPr>
        </p:nvSpPr>
        <p:spPr>
          <a:xfrm>
            <a:off x="596400" y="1215800"/>
            <a:ext cx="11303400" cy="4613700"/>
          </a:xfrm>
          <a:prstGeom prst="rect">
            <a:avLst/>
          </a:prstGeom>
        </p:spPr>
        <p:txBody>
          <a:bodyPr anchorCtr="0" anchor="t" bIns="0" lIns="0" spcFirstLastPara="1" rIns="0" wrap="square" tIns="0">
            <a:normAutofit fontScale="25000" lnSpcReduction="20000"/>
          </a:bodyPr>
          <a:lstStyle/>
          <a:p>
            <a:pPr indent="-341312" lvl="0" marL="457200" rtl="0" algn="l">
              <a:spcBef>
                <a:spcPts val="1000"/>
              </a:spcBef>
              <a:spcAft>
                <a:spcPts val="0"/>
              </a:spcAft>
              <a:buClr>
                <a:srgbClr val="587FBA"/>
              </a:buClr>
              <a:buSzPct val="100000"/>
              <a:buChar char="●"/>
            </a:pPr>
            <a:r>
              <a:rPr b="1" lang="sr-Latn-RS" sz="7100">
                <a:solidFill>
                  <a:srgbClr val="587FBA"/>
                </a:solidFill>
              </a:rPr>
              <a:t>GROUP 1</a:t>
            </a:r>
            <a:endParaRPr b="1" sz="7100">
              <a:solidFill>
                <a:srgbClr val="587FBA"/>
              </a:solidFill>
            </a:endParaRPr>
          </a:p>
          <a:p>
            <a:pPr indent="0" lvl="0" marL="457200" rtl="0" algn="l">
              <a:spcBef>
                <a:spcPts val="1000"/>
              </a:spcBef>
              <a:spcAft>
                <a:spcPts val="0"/>
              </a:spcAft>
              <a:buNone/>
            </a:pPr>
            <a:r>
              <a:rPr lang="sr-Latn-RS" sz="7100">
                <a:solidFill>
                  <a:srgbClr val="587FBA"/>
                </a:solidFill>
              </a:rPr>
              <a:t>Who is involved? What is the target audience of this message?</a:t>
            </a:r>
            <a:endParaRPr sz="7100">
              <a:solidFill>
                <a:srgbClr val="587FBA"/>
              </a:solidFill>
            </a:endParaRPr>
          </a:p>
          <a:p>
            <a:pPr indent="0" lvl="0" marL="457200" rtl="0" algn="l">
              <a:spcBef>
                <a:spcPts val="1000"/>
              </a:spcBef>
              <a:spcAft>
                <a:spcPts val="0"/>
              </a:spcAft>
              <a:buNone/>
            </a:pPr>
            <a:r>
              <a:t/>
            </a:r>
            <a:endParaRPr sz="7100">
              <a:solidFill>
                <a:srgbClr val="587FBA"/>
              </a:solidFill>
            </a:endParaRPr>
          </a:p>
          <a:p>
            <a:pPr indent="-341312" lvl="0" marL="457200" rtl="0" algn="l">
              <a:spcBef>
                <a:spcPts val="1000"/>
              </a:spcBef>
              <a:spcAft>
                <a:spcPts val="0"/>
              </a:spcAft>
              <a:buClr>
                <a:srgbClr val="587FBA"/>
              </a:buClr>
              <a:buSzPct val="100000"/>
              <a:buChar char="●"/>
            </a:pPr>
            <a:r>
              <a:rPr b="1" lang="sr-Latn-RS" sz="7100">
                <a:solidFill>
                  <a:srgbClr val="587FBA"/>
                </a:solidFill>
              </a:rPr>
              <a:t>GROUP 2</a:t>
            </a:r>
            <a:endParaRPr b="1" sz="7100">
              <a:solidFill>
                <a:srgbClr val="587FBA"/>
              </a:solidFill>
            </a:endParaRPr>
          </a:p>
          <a:p>
            <a:pPr indent="0" lvl="0" marL="457200" rtl="0" algn="l">
              <a:spcBef>
                <a:spcPts val="1000"/>
              </a:spcBef>
              <a:spcAft>
                <a:spcPts val="0"/>
              </a:spcAft>
              <a:buNone/>
            </a:pPr>
            <a:r>
              <a:rPr lang="sr-Latn-RS" sz="7100">
                <a:solidFill>
                  <a:srgbClr val="587FBA"/>
                </a:solidFill>
              </a:rPr>
              <a:t>Identify 2-3 techniques used to convey the message.</a:t>
            </a:r>
            <a:endParaRPr sz="7100">
              <a:solidFill>
                <a:srgbClr val="587FBA"/>
              </a:solidFill>
            </a:endParaRPr>
          </a:p>
          <a:p>
            <a:pPr indent="0" lvl="0" marL="457200" rtl="0" algn="l">
              <a:spcBef>
                <a:spcPts val="1000"/>
              </a:spcBef>
              <a:spcAft>
                <a:spcPts val="0"/>
              </a:spcAft>
              <a:buNone/>
            </a:pPr>
            <a:r>
              <a:t/>
            </a:r>
            <a:endParaRPr sz="7100">
              <a:solidFill>
                <a:srgbClr val="587FBA"/>
              </a:solidFill>
            </a:endParaRPr>
          </a:p>
          <a:p>
            <a:pPr indent="-341312" lvl="0" marL="457200" rtl="0" algn="l">
              <a:spcBef>
                <a:spcPts val="1000"/>
              </a:spcBef>
              <a:spcAft>
                <a:spcPts val="0"/>
              </a:spcAft>
              <a:buClr>
                <a:srgbClr val="587FBA"/>
              </a:buClr>
              <a:buSzPct val="100000"/>
              <a:buChar char="●"/>
            </a:pPr>
            <a:r>
              <a:rPr b="1" lang="sr-Latn-RS" sz="7100">
                <a:solidFill>
                  <a:srgbClr val="587FBA"/>
                </a:solidFill>
              </a:rPr>
              <a:t>GROUP 3</a:t>
            </a:r>
            <a:endParaRPr b="1" sz="7100">
              <a:solidFill>
                <a:srgbClr val="587FBA"/>
              </a:solidFill>
            </a:endParaRPr>
          </a:p>
          <a:p>
            <a:pPr indent="0" lvl="0" marL="457200" rtl="0" algn="l">
              <a:spcBef>
                <a:spcPts val="1000"/>
              </a:spcBef>
              <a:spcAft>
                <a:spcPts val="0"/>
              </a:spcAft>
              <a:buNone/>
            </a:pPr>
            <a:r>
              <a:rPr lang="sr-Latn-RS" sz="7100">
                <a:solidFill>
                  <a:srgbClr val="587FBA"/>
                </a:solidFill>
              </a:rPr>
              <a:t>Is the message problematic? Why? How did the others react to it?</a:t>
            </a:r>
            <a:endParaRPr sz="7100">
              <a:solidFill>
                <a:srgbClr val="587FBA"/>
              </a:solidFill>
            </a:endParaRPr>
          </a:p>
          <a:p>
            <a:pPr indent="0" lvl="0" marL="457200" rtl="0" algn="l">
              <a:spcBef>
                <a:spcPts val="1000"/>
              </a:spcBef>
              <a:spcAft>
                <a:spcPts val="0"/>
              </a:spcAft>
              <a:buNone/>
            </a:pPr>
            <a:r>
              <a:t/>
            </a:r>
            <a:endParaRPr sz="7100">
              <a:solidFill>
                <a:srgbClr val="587FBA"/>
              </a:solidFill>
            </a:endParaRPr>
          </a:p>
          <a:p>
            <a:pPr indent="-341312" lvl="0" marL="457200" rtl="0" algn="l">
              <a:spcBef>
                <a:spcPts val="1000"/>
              </a:spcBef>
              <a:spcAft>
                <a:spcPts val="0"/>
              </a:spcAft>
              <a:buClr>
                <a:srgbClr val="587FBA"/>
              </a:buClr>
              <a:buSzPct val="100000"/>
              <a:buChar char="●"/>
            </a:pPr>
            <a:r>
              <a:rPr b="1" lang="sr-Latn-RS" sz="7100">
                <a:solidFill>
                  <a:srgbClr val="587FBA"/>
                </a:solidFill>
              </a:rPr>
              <a:t>GROUP 4</a:t>
            </a:r>
            <a:endParaRPr b="1" sz="7100">
              <a:solidFill>
                <a:srgbClr val="587FBA"/>
              </a:solidFill>
            </a:endParaRPr>
          </a:p>
          <a:p>
            <a:pPr indent="0" lvl="0" marL="457200" rtl="0" algn="l">
              <a:spcBef>
                <a:spcPts val="1000"/>
              </a:spcBef>
              <a:spcAft>
                <a:spcPts val="0"/>
              </a:spcAft>
              <a:buNone/>
            </a:pPr>
            <a:r>
              <a:rPr lang="sr-Latn-RS" sz="7100">
                <a:solidFill>
                  <a:srgbClr val="587FBA"/>
                </a:solidFill>
              </a:rPr>
              <a:t>Can you identify a similar local situation? How was it reflected in the media? What were the reactions to it?</a:t>
            </a:r>
            <a:endParaRPr sz="7100">
              <a:solidFill>
                <a:srgbClr val="587FBA"/>
              </a:solidFill>
            </a:endParaRPr>
          </a:p>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t/>
            </a:r>
            <a:endParaRPr>
              <a:solidFill>
                <a:srgbClr val="587FBA"/>
              </a:solidFill>
            </a:endParaRPr>
          </a:p>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8"/>
          <p:cNvSpPr txBox="1"/>
          <p:nvPr>
            <p:ph type="title"/>
          </p:nvPr>
        </p:nvSpPr>
        <p:spPr>
          <a:xfrm>
            <a:off x="412950" y="605900"/>
            <a:ext cx="5469300" cy="2615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lang="sr-Latn-RS" sz="3100"/>
              <a:t>What is Cancel Culture?</a:t>
            </a:r>
            <a:endParaRPr b="1"/>
          </a:p>
        </p:txBody>
      </p:sp>
      <p:sp>
        <p:nvSpPr>
          <p:cNvPr id="282" name="Google Shape;282;p48"/>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283" name="Google Shape;283;p48"/>
          <p:cNvSpPr/>
          <p:nvPr>
            <p:ph idx="2" type="pic"/>
          </p:nvPr>
        </p:nvSpPr>
        <p:spPr>
          <a:xfrm>
            <a:off x="6096000" y="0"/>
            <a:ext cx="6096000" cy="6858000"/>
          </a:xfrm>
          <a:prstGeom prst="rect">
            <a:avLst/>
          </a:prstGeom>
        </p:spPr>
      </p:sp>
      <p:sp>
        <p:nvSpPr>
          <p:cNvPr id="284" name="Google Shape;284;p48"/>
          <p:cNvSpPr txBox="1"/>
          <p:nvPr/>
        </p:nvSpPr>
        <p:spPr>
          <a:xfrm>
            <a:off x="338825" y="3429000"/>
            <a:ext cx="5313000" cy="3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Latn-RS" sz="2800">
                <a:solidFill>
                  <a:srgbClr val="587FBA"/>
                </a:solidFill>
              </a:rPr>
              <a:t>Watch this video </a:t>
            </a:r>
            <a:endParaRPr sz="2800">
              <a:solidFill>
                <a:srgbClr val="587FBA"/>
              </a:solidFill>
            </a:endParaRPr>
          </a:p>
          <a:p>
            <a:pPr indent="0" lvl="0" marL="0" rtl="0" algn="l">
              <a:spcBef>
                <a:spcPts val="0"/>
              </a:spcBef>
              <a:spcAft>
                <a:spcPts val="0"/>
              </a:spcAft>
              <a:buNone/>
            </a:pPr>
            <a:r>
              <a:rPr lang="sr-Latn-RS" sz="2800">
                <a:solidFill>
                  <a:srgbClr val="587FBA"/>
                </a:solidFill>
              </a:rPr>
              <a:t>to better understand.</a:t>
            </a:r>
            <a:endParaRPr sz="28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t/>
            </a:r>
            <a:endParaRPr sz="2800">
              <a:solidFill>
                <a:schemeClr val="dk1"/>
              </a:solidFill>
            </a:endParaRPr>
          </a:p>
        </p:txBody>
      </p:sp>
      <p:pic>
        <p:nvPicPr>
          <p:cNvPr descr="&quot;Cancel culture&quot; puts a modern spin on the age-old social dynamics of public shaming. Today, it's also often associated with accountability and social justice. #cancelculture #socialjustice #newsy &#10;&#10;-------------------------------------&#10;&#10;Newsy is your source for news and analysis covering the top stories from around the world. With persistent curiosity and no agenda, we strive to fuel meaningful conversations by highlighting multiple sides of every story. It’s news with the why.&#10;&#10;Join our newsletter at http://bit.ly/2q1tepr&#10;See more at http://www.newsy.com/&#10;Like Newsy on Facebook: http://www.facebook.com/newsy/&#10;Follow us on Twitter: http://www.twitter.com/newsy" id="285" name="Google Shape;285;p48" title="How 'Cancel Culture' Works">
            <a:hlinkClick r:id="rId3"/>
          </p:cNvPr>
          <p:cNvPicPr preferRelativeResize="0"/>
          <p:nvPr/>
        </p:nvPicPr>
        <p:blipFill rotWithShape="1">
          <a:blip r:embed="rId4">
            <a:alphaModFix/>
          </a:blip>
          <a:srcRect b="0" l="0" r="0" t="0"/>
          <a:stretch/>
        </p:blipFill>
        <p:spPr>
          <a:xfrm>
            <a:off x="6096000" y="1822150"/>
            <a:ext cx="6148825" cy="345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9"/>
          <p:cNvSpPr txBox="1"/>
          <p:nvPr>
            <p:ph type="title"/>
          </p:nvPr>
        </p:nvSpPr>
        <p:spPr>
          <a:xfrm>
            <a:off x="412950" y="605900"/>
            <a:ext cx="5469300" cy="26157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lang="sr-Latn-RS" sz="3100"/>
              <a:t>Get Creative!</a:t>
            </a:r>
            <a:endParaRPr b="1" sz="3100"/>
          </a:p>
          <a:p>
            <a:pPr indent="0" lvl="0" marL="0" rtl="0" algn="l">
              <a:spcBef>
                <a:spcPts val="0"/>
              </a:spcBef>
              <a:spcAft>
                <a:spcPts val="0"/>
              </a:spcAft>
              <a:buNone/>
            </a:pPr>
            <a:r>
              <a:t/>
            </a:r>
            <a:endParaRPr sz="3100"/>
          </a:p>
          <a:p>
            <a:pPr indent="0" lvl="0" marL="0" rtl="0" algn="l">
              <a:spcBef>
                <a:spcPts val="0"/>
              </a:spcBef>
              <a:spcAft>
                <a:spcPts val="0"/>
              </a:spcAft>
              <a:buNone/>
            </a:pPr>
            <a:r>
              <a:t/>
            </a:r>
            <a:endParaRPr/>
          </a:p>
        </p:txBody>
      </p:sp>
      <p:sp>
        <p:nvSpPr>
          <p:cNvPr id="291" name="Google Shape;291;p49"/>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292" name="Google Shape;292;p49"/>
          <p:cNvSpPr/>
          <p:nvPr>
            <p:ph idx="2" type="pic"/>
          </p:nvPr>
        </p:nvSpPr>
        <p:spPr>
          <a:xfrm>
            <a:off x="6096000" y="0"/>
            <a:ext cx="6096000" cy="6858000"/>
          </a:xfrm>
          <a:prstGeom prst="rect">
            <a:avLst/>
          </a:prstGeom>
        </p:spPr>
      </p:sp>
      <p:sp>
        <p:nvSpPr>
          <p:cNvPr id="293" name="Google Shape;293;p49"/>
          <p:cNvSpPr txBox="1"/>
          <p:nvPr/>
        </p:nvSpPr>
        <p:spPr>
          <a:xfrm>
            <a:off x="338825" y="2571150"/>
            <a:ext cx="5313000" cy="417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Latn-RS" sz="2500">
                <a:solidFill>
                  <a:srgbClr val="587FBA"/>
                </a:solidFill>
              </a:rPr>
              <a:t>Using </a:t>
            </a:r>
            <a:r>
              <a:rPr lang="sr-Latn-RS" sz="2500" u="sng">
                <a:solidFill>
                  <a:schemeClr val="hlink"/>
                </a:solidFill>
                <a:hlinkClick r:id="rId3"/>
              </a:rPr>
              <a:t>https://zeoob.com/</a:t>
            </a:r>
            <a:r>
              <a:rPr lang="sr-Latn-RS" sz="2500">
                <a:solidFill>
                  <a:srgbClr val="587FBA"/>
                </a:solidFill>
              </a:rPr>
              <a:t>, create a social media mock post to reflect your views on the topic of Cancel Culture.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rPr lang="sr-Latn-RS" sz="2500">
                <a:solidFill>
                  <a:srgbClr val="587FBA"/>
                </a:solidFill>
              </a:rPr>
              <a:t>Share mock posts with your group!</a:t>
            </a:r>
            <a:endParaRPr sz="25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t/>
            </a:r>
            <a:endParaRPr sz="2800">
              <a:solidFill>
                <a:schemeClr val="dk1"/>
              </a:solidFill>
            </a:endParaRPr>
          </a:p>
        </p:txBody>
      </p:sp>
      <p:grpSp>
        <p:nvGrpSpPr>
          <p:cNvPr id="294" name="Google Shape;294;p49"/>
          <p:cNvGrpSpPr/>
          <p:nvPr/>
        </p:nvGrpSpPr>
        <p:grpSpPr>
          <a:xfrm>
            <a:off x="7124829" y="241"/>
            <a:ext cx="3957131" cy="6858106"/>
            <a:chOff x="4695825" y="542925"/>
            <a:chExt cx="2343300" cy="4061175"/>
          </a:xfrm>
        </p:grpSpPr>
        <p:grpSp>
          <p:nvGrpSpPr>
            <p:cNvPr id="295" name="Google Shape;295;p49"/>
            <p:cNvGrpSpPr/>
            <p:nvPr/>
          </p:nvGrpSpPr>
          <p:grpSpPr>
            <a:xfrm>
              <a:off x="4695825" y="542925"/>
              <a:ext cx="2343300" cy="4061175"/>
              <a:chOff x="4695825" y="542925"/>
              <a:chExt cx="2343300" cy="4061175"/>
            </a:xfrm>
          </p:grpSpPr>
          <p:sp>
            <p:nvSpPr>
              <p:cNvPr id="296" name="Google Shape;296;p49"/>
              <p:cNvSpPr/>
              <p:nvPr/>
            </p:nvSpPr>
            <p:spPr>
              <a:xfrm>
                <a:off x="4695825" y="542925"/>
                <a:ext cx="2343300" cy="40611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9"/>
              <p:cNvSpPr/>
              <p:nvPr/>
            </p:nvSpPr>
            <p:spPr>
              <a:xfrm>
                <a:off x="5481675" y="4457700"/>
                <a:ext cx="771600" cy="1464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98" name="Google Shape;298;p49"/>
            <p:cNvPicPr preferRelativeResize="0"/>
            <p:nvPr/>
          </p:nvPicPr>
          <p:blipFill rotWithShape="1">
            <a:blip r:embed="rId4">
              <a:alphaModFix/>
            </a:blip>
            <a:srcRect b="0" l="758" r="748" t="0"/>
            <a:stretch/>
          </p:blipFill>
          <p:spPr>
            <a:xfrm>
              <a:off x="4848225" y="809600"/>
              <a:ext cx="2038500" cy="3524299"/>
            </a:xfrm>
            <a:prstGeom prst="rect">
              <a:avLst/>
            </a:prstGeom>
            <a:noFill/>
            <a:ln cap="flat" cmpd="sng" w="9525">
              <a:solidFill>
                <a:srgbClr val="FFFFFF"/>
              </a:solidFill>
              <a:prstDash val="solid"/>
              <a:round/>
              <a:headEnd len="sm" w="sm" type="none"/>
              <a:tailEnd len="sm" w="sm" type="none"/>
            </a:ln>
          </p:spPr>
        </p:pic>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ph type="title"/>
          </p:nvPr>
        </p:nvSpPr>
        <p:spPr>
          <a:xfrm>
            <a:off x="650631" y="365125"/>
            <a:ext cx="8897700" cy="13257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2A2882"/>
              </a:buClr>
              <a:buSzPts val="1800"/>
              <a:buFont typeface="Arial"/>
              <a:buNone/>
            </a:pPr>
            <a:r>
              <a:rPr b="1" lang="sr-Latn-RS"/>
              <a:t>Reflect!</a:t>
            </a:r>
            <a:endParaRPr b="1"/>
          </a:p>
        </p:txBody>
      </p:sp>
      <p:sp>
        <p:nvSpPr>
          <p:cNvPr id="304" name="Google Shape;304;p50"/>
          <p:cNvSpPr txBox="1"/>
          <p:nvPr>
            <p:ph idx="1" type="body"/>
          </p:nvPr>
        </p:nvSpPr>
        <p:spPr>
          <a:xfrm>
            <a:off x="650632" y="1825625"/>
            <a:ext cx="5099400" cy="400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587FBA"/>
              </a:buClr>
              <a:buSzPts val="1400"/>
              <a:buNone/>
            </a:pPr>
            <a:r>
              <a:rPr lang="sr-Latn-RS">
                <a:solidFill>
                  <a:srgbClr val="2A2882"/>
                </a:solidFill>
              </a:rPr>
              <a:t>THINK</a:t>
            </a:r>
            <a:endParaRPr>
              <a:solidFill>
                <a:srgbClr val="2A2882"/>
              </a:solidFill>
            </a:endParaRPr>
          </a:p>
          <a:p>
            <a:pPr indent="0" lvl="0" marL="0" rtl="0" algn="l">
              <a:lnSpc>
                <a:spcPct val="90000"/>
              </a:lnSpc>
              <a:spcBef>
                <a:spcPts val="0"/>
              </a:spcBef>
              <a:spcAft>
                <a:spcPts val="0"/>
              </a:spcAft>
              <a:buClr>
                <a:srgbClr val="587FBA"/>
              </a:buClr>
              <a:buSzPts val="1400"/>
              <a:buNone/>
            </a:pPr>
            <a:r>
              <a:t/>
            </a:r>
            <a:endParaRPr>
              <a:solidFill>
                <a:srgbClr val="2A2882"/>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What did you learn today?</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What is cancel culture to you?</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What are some  strategies to avoid cancel culture?</a:t>
            </a:r>
            <a:endParaRPr>
              <a:solidFill>
                <a:srgbClr val="587FBA"/>
              </a:solidFill>
            </a:endParaRPr>
          </a:p>
          <a:p>
            <a:pPr indent="0" lvl="0" marL="0" rtl="0" algn="l">
              <a:lnSpc>
                <a:spcPct val="90000"/>
              </a:lnSpc>
              <a:spcBef>
                <a:spcPts val="0"/>
              </a:spcBef>
              <a:spcAft>
                <a:spcPts val="0"/>
              </a:spcAft>
              <a:buClr>
                <a:srgbClr val="587FBA"/>
              </a:buClr>
              <a:buSzPts val="1400"/>
              <a:buNone/>
            </a:pPr>
            <a:r>
              <a:t/>
            </a:r>
            <a:endParaRPr>
              <a:solidFill>
                <a:srgbClr val="2A2882"/>
              </a:solidFill>
            </a:endParaRPr>
          </a:p>
        </p:txBody>
      </p:sp>
      <p:sp>
        <p:nvSpPr>
          <p:cNvPr id="305" name="Google Shape;305;p50"/>
          <p:cNvSpPr txBox="1"/>
          <p:nvPr>
            <p:ph idx="2" type="body"/>
          </p:nvPr>
        </p:nvSpPr>
        <p:spPr>
          <a:xfrm>
            <a:off x="5999286" y="1825624"/>
            <a:ext cx="5099400" cy="4003800"/>
          </a:xfrm>
          <a:prstGeom prst="rect">
            <a:avLst/>
          </a:prstGeom>
          <a:noFill/>
          <a:ln>
            <a:noFill/>
          </a:ln>
        </p:spPr>
        <p:txBody>
          <a:bodyPr anchorCtr="0" anchor="t" bIns="0" lIns="0" spcFirstLastPara="1" rIns="0" wrap="square" tIns="0">
            <a:normAutofit lnSpcReduction="20000"/>
          </a:bodyPr>
          <a:lstStyle/>
          <a:p>
            <a:pPr indent="0" lvl="0" marL="0" rtl="0" algn="l">
              <a:lnSpc>
                <a:spcPct val="90000"/>
              </a:lnSpc>
              <a:spcBef>
                <a:spcPts val="0"/>
              </a:spcBef>
              <a:spcAft>
                <a:spcPts val="0"/>
              </a:spcAft>
              <a:buClr>
                <a:schemeClr val="dk1"/>
              </a:buClr>
              <a:buSzPts val="1600"/>
              <a:buNone/>
            </a:pPr>
            <a:r>
              <a:rPr lang="sr-Latn-RS">
                <a:solidFill>
                  <a:srgbClr val="2A2882"/>
                </a:solidFill>
              </a:rPr>
              <a:t>SHARE YOUR THOUGHTS</a:t>
            </a:r>
            <a:endParaRPr>
              <a:solidFill>
                <a:srgbClr val="2A2882"/>
              </a:solidFill>
            </a:endParaRPr>
          </a:p>
          <a:p>
            <a:pPr indent="0" lvl="0" marL="0" rtl="0" algn="l">
              <a:lnSpc>
                <a:spcPct val="90000"/>
              </a:lnSpc>
              <a:spcBef>
                <a:spcPts val="0"/>
              </a:spcBef>
              <a:spcAft>
                <a:spcPts val="0"/>
              </a:spcAft>
              <a:buClr>
                <a:schemeClr val="dk1"/>
              </a:buClr>
              <a:buSzPts val="1600"/>
              <a:buNone/>
            </a:pPr>
            <a:r>
              <a:t/>
            </a:r>
            <a:endParaRPr>
              <a:solidFill>
                <a:srgbClr val="2A2882"/>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Has anything changed in your perspective on online behavior?</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How easy/difficult was it for you to create the mock posts?</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How did you feel doing all these activities?</a:t>
            </a:r>
            <a:endParaRPr>
              <a:solidFill>
                <a:srgbClr val="587FBA"/>
              </a:solidFill>
            </a:endParaRPr>
          </a:p>
          <a:p>
            <a:pPr indent="0" lvl="0" marL="0" rtl="0" algn="l">
              <a:lnSpc>
                <a:spcPct val="90000"/>
              </a:lnSpc>
              <a:spcBef>
                <a:spcPts val="0"/>
              </a:spcBef>
              <a:spcAft>
                <a:spcPts val="0"/>
              </a:spcAft>
              <a:buClr>
                <a:schemeClr val="dk1"/>
              </a:buClr>
              <a:buSzPts val="1600"/>
              <a:buNone/>
            </a:pPr>
            <a:r>
              <a:t/>
            </a:r>
            <a:endParaRPr>
              <a:solidFill>
                <a:srgbClr val="2A2882"/>
              </a:solidFill>
            </a:endParaRPr>
          </a:p>
          <a:p>
            <a:pPr indent="0" lvl="0" marL="0" rtl="0" algn="l">
              <a:lnSpc>
                <a:spcPct val="90000"/>
              </a:lnSpc>
              <a:spcBef>
                <a:spcPts val="0"/>
              </a:spcBef>
              <a:spcAft>
                <a:spcPts val="0"/>
              </a:spcAft>
              <a:buClr>
                <a:schemeClr val="dk1"/>
              </a:buClr>
              <a:buSzPts val="1600"/>
              <a:buNone/>
            </a:pPr>
            <a:r>
              <a:t/>
            </a:r>
            <a:endParaRPr>
              <a:solidFill>
                <a:srgbClr val="2A288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ph type="title"/>
          </p:nvPr>
        </p:nvSpPr>
        <p:spPr>
          <a:xfrm>
            <a:off x="412950" y="117975"/>
            <a:ext cx="5469300" cy="1694400"/>
          </a:xfrm>
          <a:prstGeom prst="rect">
            <a:avLst/>
          </a:prstGeom>
        </p:spPr>
        <p:txBody>
          <a:bodyPr anchorCtr="0" anchor="b" bIns="0" lIns="0" spcFirstLastPara="1" rIns="0" wrap="square" tIns="0">
            <a:normAutofit fontScale="90000"/>
          </a:bodyPr>
          <a:lstStyle/>
          <a:p>
            <a:pPr indent="0" lvl="0" marL="0" rtl="0" algn="l">
              <a:spcBef>
                <a:spcPts val="0"/>
              </a:spcBef>
              <a:spcAft>
                <a:spcPts val="0"/>
              </a:spcAft>
              <a:buNone/>
            </a:pPr>
            <a:r>
              <a:t/>
            </a:r>
            <a:endParaRPr b="1" sz="3100"/>
          </a:p>
          <a:p>
            <a:pPr indent="0" lvl="0" marL="0" rtl="0" algn="l">
              <a:spcBef>
                <a:spcPts val="0"/>
              </a:spcBef>
              <a:spcAft>
                <a:spcPts val="0"/>
              </a:spcAft>
              <a:buNone/>
            </a:pPr>
            <a:r>
              <a:rPr b="1" lang="sr-Latn-RS"/>
              <a:t>READ MORE!</a:t>
            </a:r>
            <a:endParaRPr b="1"/>
          </a:p>
          <a:p>
            <a:pPr indent="0" lvl="0" marL="0" rtl="0" algn="l">
              <a:spcBef>
                <a:spcPts val="0"/>
              </a:spcBef>
              <a:spcAft>
                <a:spcPts val="0"/>
              </a:spcAft>
              <a:buNone/>
            </a:pPr>
            <a:r>
              <a:t/>
            </a:r>
            <a:endParaRPr b="1"/>
          </a:p>
        </p:txBody>
      </p:sp>
      <p:sp>
        <p:nvSpPr>
          <p:cNvPr id="311" name="Google Shape;311;p51"/>
          <p:cNvSpPr txBox="1"/>
          <p:nvPr>
            <p:ph idx="1" type="body"/>
          </p:nvPr>
        </p:nvSpPr>
        <p:spPr>
          <a:xfrm>
            <a:off x="412956" y="4729316"/>
            <a:ext cx="4808100" cy="13602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312" name="Google Shape;312;p51"/>
          <p:cNvSpPr/>
          <p:nvPr>
            <p:ph idx="2" type="pic"/>
          </p:nvPr>
        </p:nvSpPr>
        <p:spPr>
          <a:xfrm>
            <a:off x="6096000" y="0"/>
            <a:ext cx="6096000" cy="6858000"/>
          </a:xfrm>
          <a:prstGeom prst="rect">
            <a:avLst/>
          </a:prstGeom>
        </p:spPr>
      </p:sp>
      <p:sp>
        <p:nvSpPr>
          <p:cNvPr id="313" name="Google Shape;313;p51"/>
          <p:cNvSpPr txBox="1"/>
          <p:nvPr/>
        </p:nvSpPr>
        <p:spPr>
          <a:xfrm>
            <a:off x="338825" y="1571300"/>
            <a:ext cx="5313000" cy="51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r-Latn-RS" sz="2500">
                <a:solidFill>
                  <a:srgbClr val="587FBA"/>
                </a:solidFill>
              </a:rPr>
              <a:t>Read the letter and answer the following questions:</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387350" lvl="0" marL="457200" rtl="0" algn="l">
              <a:spcBef>
                <a:spcPts val="0"/>
              </a:spcBef>
              <a:spcAft>
                <a:spcPts val="0"/>
              </a:spcAft>
              <a:buClr>
                <a:srgbClr val="587FBA"/>
              </a:buClr>
              <a:buSzPts val="2500"/>
              <a:buChar char="●"/>
            </a:pPr>
            <a:r>
              <a:rPr lang="sr-Latn-RS" sz="2500">
                <a:solidFill>
                  <a:srgbClr val="587FBA"/>
                </a:solidFill>
              </a:rPr>
              <a:t>Is cancel culture a product of popular culture or academia?</a:t>
            </a:r>
            <a:endParaRPr sz="2500">
              <a:solidFill>
                <a:srgbClr val="587FBA"/>
              </a:solidFill>
            </a:endParaRPr>
          </a:p>
          <a:p>
            <a:pPr indent="-387350" lvl="0" marL="457200" rtl="0" algn="l">
              <a:spcBef>
                <a:spcPts val="0"/>
              </a:spcBef>
              <a:spcAft>
                <a:spcPts val="0"/>
              </a:spcAft>
              <a:buClr>
                <a:srgbClr val="587FBA"/>
              </a:buClr>
              <a:buSzPts val="2500"/>
              <a:buChar char="●"/>
            </a:pPr>
            <a:r>
              <a:rPr lang="sr-Latn-RS" sz="2500">
                <a:solidFill>
                  <a:srgbClr val="587FBA"/>
                </a:solidFill>
              </a:rPr>
              <a:t>What are some solutions to the growing impact of cancel culture?</a:t>
            </a:r>
            <a:endParaRPr sz="2500">
              <a:solidFill>
                <a:srgbClr val="587FBA"/>
              </a:solidFill>
            </a:endParaRPr>
          </a:p>
          <a:p>
            <a:pPr indent="-387350" lvl="0" marL="457200" rtl="0" algn="l">
              <a:spcBef>
                <a:spcPts val="0"/>
              </a:spcBef>
              <a:spcAft>
                <a:spcPts val="0"/>
              </a:spcAft>
              <a:buClr>
                <a:srgbClr val="587FBA"/>
              </a:buClr>
              <a:buSzPts val="2500"/>
              <a:buChar char="●"/>
            </a:pPr>
            <a:r>
              <a:rPr lang="sr-Latn-RS" sz="2500">
                <a:solidFill>
                  <a:srgbClr val="587FBA"/>
                </a:solidFill>
              </a:rPr>
              <a:t>Should language change/adapt to convey new realities of the 21st century?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rPr i="1" lang="sr-Latn-RS" sz="1600" u="sng">
                <a:solidFill>
                  <a:schemeClr val="hlink"/>
                </a:solidFill>
                <a:hlinkClick r:id="rId3"/>
              </a:rPr>
              <a:t>https://harpers.org/a-letter-on-justice-and-open-debate/</a:t>
            </a:r>
            <a:endParaRPr i="1" sz="16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t/>
            </a:r>
            <a:endParaRPr sz="2800">
              <a:solidFill>
                <a:schemeClr val="dk1"/>
              </a:solidFill>
            </a:endParaRPr>
          </a:p>
        </p:txBody>
      </p:sp>
      <p:pic>
        <p:nvPicPr>
          <p:cNvPr id="314" name="Google Shape;314;p51"/>
          <p:cNvPicPr preferRelativeResize="0"/>
          <p:nvPr/>
        </p:nvPicPr>
        <p:blipFill rotWithShape="1">
          <a:blip r:embed="rId4">
            <a:alphaModFix/>
          </a:blip>
          <a:srcRect b="0" l="0" r="39755" t="0"/>
          <a:stretch/>
        </p:blipFill>
        <p:spPr>
          <a:xfrm>
            <a:off x="6091700" y="1714525"/>
            <a:ext cx="6096000" cy="3428938"/>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52"/>
          <p:cNvSpPr txBox="1"/>
          <p:nvPr>
            <p:ph type="title"/>
          </p:nvPr>
        </p:nvSpPr>
        <p:spPr>
          <a:xfrm>
            <a:off x="412952" y="1709750"/>
            <a:ext cx="10917600" cy="2852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2A2882"/>
              </a:buClr>
              <a:buSzPts val="6000"/>
              <a:buFont typeface="Arial"/>
              <a:buNone/>
            </a:pPr>
            <a:r>
              <a:rPr b="1" lang="sr-Latn-RS"/>
              <a:t>Deepfake Technology</a:t>
            </a:r>
            <a:endParaRPr b="1"/>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3"/>
          <p:cNvSpPr txBox="1"/>
          <p:nvPr>
            <p:ph idx="4294967295" type="body"/>
          </p:nvPr>
        </p:nvSpPr>
        <p:spPr>
          <a:xfrm>
            <a:off x="412956" y="4729316"/>
            <a:ext cx="4808100" cy="1360200"/>
          </a:xfrm>
          <a:prstGeom prst="rect">
            <a:avLst/>
          </a:prstGeom>
        </p:spPr>
        <p:txBody>
          <a:bodyPr anchorCtr="0" anchor="t" bIns="0" lIns="0" spcFirstLastPara="1" rIns="0" wrap="square" tIns="0">
            <a:normAutofit lnSpcReduction="10000"/>
          </a:bodyPr>
          <a:lstStyle/>
          <a:p>
            <a:pPr indent="0" lvl="0" marL="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a:p>
            <a:pPr indent="0" lvl="0" marL="457200" rtl="0" algn="l">
              <a:spcBef>
                <a:spcPts val="1000"/>
              </a:spcBef>
              <a:spcAft>
                <a:spcPts val="0"/>
              </a:spcAft>
              <a:buNone/>
            </a:pPr>
            <a:r>
              <a:t/>
            </a:r>
            <a:endParaRPr>
              <a:solidFill>
                <a:srgbClr val="587FBA"/>
              </a:solidFill>
            </a:endParaRPr>
          </a:p>
        </p:txBody>
      </p:sp>
      <p:sp>
        <p:nvSpPr>
          <p:cNvPr id="325" name="Google Shape;325;p53"/>
          <p:cNvSpPr txBox="1"/>
          <p:nvPr/>
        </p:nvSpPr>
        <p:spPr>
          <a:xfrm>
            <a:off x="338825" y="578925"/>
            <a:ext cx="5313000" cy="61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rPr lang="sr-Latn-RS" sz="2500">
                <a:solidFill>
                  <a:srgbClr val="587FBA"/>
                </a:solidFill>
              </a:rPr>
              <a:t>Watch the news story at the link on the right.</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rPr lang="sr-Latn-RS" sz="2500">
                <a:solidFill>
                  <a:srgbClr val="587FBA"/>
                </a:solidFill>
              </a:rPr>
              <a:t>Can you trust your eyes?</a:t>
            </a:r>
            <a:endParaRPr sz="2500">
              <a:solidFill>
                <a:srgbClr val="587FBA"/>
              </a:solidFill>
            </a:endParaRPr>
          </a:p>
          <a:p>
            <a:pPr indent="0" lvl="0" marL="0" rtl="0" algn="l">
              <a:spcBef>
                <a:spcPts val="0"/>
              </a:spcBef>
              <a:spcAft>
                <a:spcPts val="0"/>
              </a:spcAft>
              <a:buNone/>
            </a:pPr>
            <a:r>
              <a:t/>
            </a:r>
            <a:endParaRPr sz="2500">
              <a:solidFill>
                <a:srgbClr val="587FBA"/>
              </a:solidFill>
            </a:endParaRPr>
          </a:p>
          <a:p>
            <a:pPr indent="0" lvl="0" marL="0" rtl="0" algn="l">
              <a:spcBef>
                <a:spcPts val="0"/>
              </a:spcBef>
              <a:spcAft>
                <a:spcPts val="0"/>
              </a:spcAft>
              <a:buNone/>
            </a:pPr>
            <a:r>
              <a:t/>
            </a:r>
            <a:endParaRPr sz="2800">
              <a:solidFill>
                <a:srgbClr val="587FBA"/>
              </a:solidFill>
            </a:endParaRPr>
          </a:p>
          <a:p>
            <a:pPr indent="0" lvl="0" marL="0" rtl="0" algn="l">
              <a:spcBef>
                <a:spcPts val="0"/>
              </a:spcBef>
              <a:spcAft>
                <a:spcPts val="0"/>
              </a:spcAft>
              <a:buNone/>
            </a:pPr>
            <a:r>
              <a:t/>
            </a:r>
            <a:endParaRPr sz="2800">
              <a:solidFill>
                <a:schemeClr val="dk1"/>
              </a:solidFill>
            </a:endParaRPr>
          </a:p>
        </p:txBody>
      </p:sp>
      <p:pic>
        <p:nvPicPr>
          <p:cNvPr id="326" name="Google Shape;326;p53">
            <a:hlinkClick r:id="rId3"/>
          </p:cNvPr>
          <p:cNvPicPr preferRelativeResize="0"/>
          <p:nvPr/>
        </p:nvPicPr>
        <p:blipFill rotWithShape="1">
          <a:blip r:embed="rId4">
            <a:alphaModFix/>
          </a:blip>
          <a:srcRect b="0" l="0" r="0" t="0"/>
          <a:stretch/>
        </p:blipFill>
        <p:spPr>
          <a:xfrm>
            <a:off x="6096000" y="1722109"/>
            <a:ext cx="6096000" cy="34137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650631" y="365125"/>
            <a:ext cx="8897700" cy="13257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E85441"/>
              </a:buClr>
              <a:buSzPts val="1800"/>
              <a:buFont typeface="Arial"/>
              <a:buNone/>
            </a:pPr>
            <a:r>
              <a:rPr b="1" lang="sr-Latn-RS"/>
              <a:t>What is deepfake technology?</a:t>
            </a:r>
            <a:endParaRPr b="1"/>
          </a:p>
        </p:txBody>
      </p:sp>
      <p:sp>
        <p:nvSpPr>
          <p:cNvPr id="332" name="Google Shape;332;p54"/>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575A6C"/>
              </a:buClr>
              <a:buSzPts val="1400"/>
              <a:buNone/>
            </a:pPr>
            <a:r>
              <a:rPr lang="sr-Latn-RS">
                <a:solidFill>
                  <a:srgbClr val="587FBA"/>
                </a:solidFill>
              </a:rPr>
              <a:t>Deepfakes are videos or photos that are manipulated from their original version to appear real. </a:t>
            </a:r>
            <a:endParaRPr>
              <a:solidFill>
                <a:srgbClr val="587FBA"/>
              </a:solidFill>
            </a:endParaRPr>
          </a:p>
          <a:p>
            <a:pPr indent="0" lvl="0" marL="0" rtl="0" algn="l">
              <a:lnSpc>
                <a:spcPct val="90000"/>
              </a:lnSpc>
              <a:spcBef>
                <a:spcPts val="0"/>
              </a:spcBef>
              <a:spcAft>
                <a:spcPts val="0"/>
              </a:spcAft>
              <a:buClr>
                <a:srgbClr val="575A6C"/>
              </a:buClr>
              <a:buSzPts val="1400"/>
              <a:buNone/>
            </a:pPr>
            <a:r>
              <a:t/>
            </a:r>
            <a:endParaRPr>
              <a:solidFill>
                <a:srgbClr val="587FBA"/>
              </a:solidFill>
            </a:endParaRPr>
          </a:p>
          <a:p>
            <a:pPr indent="0" lvl="0" marL="0" rtl="0" algn="l">
              <a:lnSpc>
                <a:spcPct val="90000"/>
              </a:lnSpc>
              <a:spcBef>
                <a:spcPts val="0"/>
              </a:spcBef>
              <a:spcAft>
                <a:spcPts val="0"/>
              </a:spcAft>
              <a:buClr>
                <a:srgbClr val="575A6C"/>
              </a:buClr>
              <a:buSzPts val="1400"/>
              <a:buNone/>
            </a:pPr>
            <a:r>
              <a:rPr lang="sr-Latn-RS">
                <a:solidFill>
                  <a:srgbClr val="587FBA"/>
                </a:solidFill>
              </a:rPr>
              <a:t>They are generated for a variety of purposes:</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Entertainment</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Maintain Privacy (through avatars) on the internet</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Manipulation</a:t>
            </a:r>
            <a:endParaRPr>
              <a:solidFill>
                <a:srgbClr val="587FBA"/>
              </a:solidFill>
            </a:endParaRPr>
          </a:p>
          <a:p>
            <a:pPr indent="-406400" lvl="0" marL="457200" rtl="0" algn="l">
              <a:lnSpc>
                <a:spcPct val="90000"/>
              </a:lnSpc>
              <a:spcBef>
                <a:spcPts val="0"/>
              </a:spcBef>
              <a:spcAft>
                <a:spcPts val="0"/>
              </a:spcAft>
              <a:buClr>
                <a:srgbClr val="587FBA"/>
              </a:buClr>
              <a:buSzPts val="2800"/>
              <a:buChar char="●"/>
            </a:pPr>
            <a:r>
              <a:rPr lang="sr-Latn-RS">
                <a:solidFill>
                  <a:srgbClr val="587FBA"/>
                </a:solidFill>
              </a:rPr>
              <a:t>Fraud</a:t>
            </a:r>
            <a:endParaRPr>
              <a:solidFill>
                <a:srgbClr val="587FBA"/>
              </a:solidFill>
            </a:endParaRPr>
          </a:p>
          <a:p>
            <a:pPr indent="0" lvl="0" marL="0" rtl="0" algn="ctr">
              <a:lnSpc>
                <a:spcPct val="90000"/>
              </a:lnSpc>
              <a:spcBef>
                <a:spcPts val="0"/>
              </a:spcBef>
              <a:spcAft>
                <a:spcPts val="0"/>
              </a:spcAft>
              <a:buClr>
                <a:srgbClr val="575A6C"/>
              </a:buClr>
              <a:buSzPts val="1400"/>
              <a:buNone/>
            </a:pPr>
            <a:r>
              <a:t/>
            </a:r>
            <a:endParaRPr/>
          </a:p>
          <a:p>
            <a:pPr indent="0" lvl="0" marL="0" rtl="0" algn="ctr">
              <a:lnSpc>
                <a:spcPct val="90000"/>
              </a:lnSpc>
              <a:spcBef>
                <a:spcPts val="0"/>
              </a:spcBef>
              <a:spcAft>
                <a:spcPts val="0"/>
              </a:spcAft>
              <a:buClr>
                <a:srgbClr val="575A6C"/>
              </a:buClr>
              <a:buSzPts val="140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5"/>
          <p:cNvSpPr txBox="1"/>
          <p:nvPr>
            <p:ph type="title"/>
          </p:nvPr>
        </p:nvSpPr>
        <p:spPr>
          <a:xfrm>
            <a:off x="650625" y="3114600"/>
            <a:ext cx="8897700" cy="628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E85441"/>
              </a:buClr>
              <a:buSzPts val="1800"/>
              <a:buFont typeface="Arial"/>
              <a:buNone/>
            </a:pPr>
            <a:r>
              <a:rPr b="1" lang="sr-Latn-RS"/>
              <a:t>How do you spot a deepfake?</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4294967295" type="title"/>
          </p:nvPr>
        </p:nvSpPr>
        <p:spPr>
          <a:xfrm>
            <a:off x="412956" y="1709738"/>
            <a:ext cx="4808100" cy="2852700"/>
          </a:xfrm>
          <a:prstGeom prst="rect">
            <a:avLst/>
          </a:prstGeom>
          <a:noFill/>
          <a:ln>
            <a:noFill/>
          </a:ln>
        </p:spPr>
        <p:txBody>
          <a:bodyPr anchorCtr="0" anchor="b" bIns="0" lIns="0" spcFirstLastPara="1" rIns="0" wrap="square" tIns="0">
            <a:normAutofit/>
          </a:bodyPr>
          <a:lstStyle/>
          <a:p>
            <a:pPr indent="0" lvl="0" marL="0" rtl="0" algn="l">
              <a:spcBef>
                <a:spcPts val="0"/>
              </a:spcBef>
              <a:spcAft>
                <a:spcPts val="0"/>
              </a:spcAft>
              <a:buClr>
                <a:srgbClr val="2A2882"/>
              </a:buClr>
              <a:buSzPts val="4400"/>
              <a:buFont typeface="Arial"/>
              <a:buNone/>
            </a:pPr>
            <a:r>
              <a:rPr b="1" lang="sr-Latn-RS" sz="4400">
                <a:solidFill>
                  <a:srgbClr val="2A2882"/>
                </a:solidFill>
              </a:rPr>
              <a:t>Human Rights on the Internet</a:t>
            </a:r>
            <a:endParaRPr b="1">
              <a:solidFill>
                <a:srgbClr val="2A288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650625" y="619450"/>
            <a:ext cx="8897700" cy="4282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E85441"/>
              </a:buClr>
              <a:buSzPts val="1800"/>
              <a:buFont typeface="Arial"/>
              <a:buNone/>
            </a:pPr>
            <a:r>
              <a:rPr b="1" lang="sr-Latn-RS"/>
              <a:t>Think about it:</a:t>
            </a:r>
            <a:endParaRPr b="1"/>
          </a:p>
          <a:p>
            <a:pPr indent="0" lvl="0" marL="0" rtl="0" algn="l">
              <a:lnSpc>
                <a:spcPct val="90000"/>
              </a:lnSpc>
              <a:spcBef>
                <a:spcPts val="0"/>
              </a:spcBef>
              <a:spcAft>
                <a:spcPts val="0"/>
              </a:spcAft>
              <a:buClr>
                <a:srgbClr val="E85441"/>
              </a:buClr>
              <a:buSzPts val="1800"/>
              <a:buFont typeface="Arial"/>
              <a:buNone/>
            </a:pPr>
            <a:r>
              <a:t/>
            </a:r>
            <a:endParaRPr/>
          </a:p>
          <a:p>
            <a:pPr indent="-387350" lvl="0" marL="457200" rtl="0" algn="l">
              <a:lnSpc>
                <a:spcPct val="90000"/>
              </a:lnSpc>
              <a:spcBef>
                <a:spcPts val="0"/>
              </a:spcBef>
              <a:spcAft>
                <a:spcPts val="0"/>
              </a:spcAft>
              <a:buClr>
                <a:srgbClr val="587FBA"/>
              </a:buClr>
              <a:buSzPts val="2500"/>
              <a:buChar char="●"/>
            </a:pPr>
            <a:r>
              <a:rPr lang="sr-Latn-RS" sz="2500">
                <a:solidFill>
                  <a:srgbClr val="587FBA"/>
                </a:solidFill>
              </a:rPr>
              <a:t>Is the use of deepfake technology ethical?</a:t>
            </a:r>
            <a:endParaRPr sz="2500">
              <a:solidFill>
                <a:srgbClr val="587FBA"/>
              </a:solidFill>
            </a:endParaRPr>
          </a:p>
          <a:p>
            <a:pPr indent="-387350" lvl="0" marL="457200" rtl="0" algn="l">
              <a:lnSpc>
                <a:spcPct val="90000"/>
              </a:lnSpc>
              <a:spcBef>
                <a:spcPts val="0"/>
              </a:spcBef>
              <a:spcAft>
                <a:spcPts val="0"/>
              </a:spcAft>
              <a:buClr>
                <a:srgbClr val="587FBA"/>
              </a:buClr>
              <a:buSzPts val="2500"/>
              <a:buChar char="●"/>
            </a:pPr>
            <a:r>
              <a:rPr lang="sr-Latn-RS" sz="2500">
                <a:solidFill>
                  <a:srgbClr val="587FBA"/>
                </a:solidFill>
              </a:rPr>
              <a:t>What are the global implications of a bad actor utilizing deepfake technology?</a:t>
            </a:r>
            <a:endParaRPr sz="2500">
              <a:solidFill>
                <a:srgbClr val="587FBA"/>
              </a:solidFill>
            </a:endParaRPr>
          </a:p>
          <a:p>
            <a:pPr indent="-387350" lvl="0" marL="457200" rtl="0" algn="l">
              <a:lnSpc>
                <a:spcPct val="90000"/>
              </a:lnSpc>
              <a:spcBef>
                <a:spcPts val="0"/>
              </a:spcBef>
              <a:spcAft>
                <a:spcPts val="0"/>
              </a:spcAft>
              <a:buClr>
                <a:srgbClr val="587FBA"/>
              </a:buClr>
              <a:buSzPts val="2500"/>
              <a:buChar char="●"/>
            </a:pPr>
            <a:r>
              <a:rPr lang="sr-Latn-RS" sz="2500">
                <a:solidFill>
                  <a:srgbClr val="587FBA"/>
                </a:solidFill>
              </a:rPr>
              <a:t>And what about personal implications?</a:t>
            </a:r>
            <a:endParaRPr sz="2500">
              <a:solidFill>
                <a:srgbClr val="587FBA"/>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7"/>
          <p:cNvSpPr txBox="1"/>
          <p:nvPr>
            <p:ph type="title"/>
          </p:nvPr>
        </p:nvSpPr>
        <p:spPr>
          <a:xfrm>
            <a:off x="412952" y="1709750"/>
            <a:ext cx="10917600" cy="28527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2A2882"/>
              </a:buClr>
              <a:buSzPts val="6000"/>
              <a:buFont typeface="Arial"/>
              <a:buNone/>
            </a:pPr>
            <a:r>
              <a:rPr b="1" lang="sr-Latn-RS"/>
              <a:t>Responsible Online Communication</a:t>
            </a:r>
            <a:endParaRPr b="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8"/>
          <p:cNvSpPr txBox="1"/>
          <p:nvPr>
            <p:ph type="title"/>
          </p:nvPr>
        </p:nvSpPr>
        <p:spPr>
          <a:xfrm>
            <a:off x="412950" y="212850"/>
            <a:ext cx="4808100" cy="2737800"/>
          </a:xfrm>
          <a:prstGeom prst="rect">
            <a:avLst/>
          </a:prstGeom>
        </p:spPr>
        <p:txBody>
          <a:bodyPr anchorCtr="0" anchor="b" bIns="0" lIns="0" spcFirstLastPara="1" rIns="0" wrap="square" tIns="0">
            <a:normAutofit/>
          </a:bodyPr>
          <a:lstStyle/>
          <a:p>
            <a:pPr indent="0" lvl="0" marL="0" rtl="0" algn="l">
              <a:spcBef>
                <a:spcPts val="0"/>
              </a:spcBef>
              <a:spcAft>
                <a:spcPts val="0"/>
              </a:spcAft>
              <a:buNone/>
            </a:pPr>
            <a:r>
              <a:rPr b="1" lang="sr-Latn-RS"/>
              <a:t>Potential Dangers of Deepfakes</a:t>
            </a:r>
            <a:endParaRPr b="1"/>
          </a:p>
        </p:txBody>
      </p:sp>
      <p:sp>
        <p:nvSpPr>
          <p:cNvPr id="353" name="Google Shape;353;p58"/>
          <p:cNvSpPr txBox="1"/>
          <p:nvPr>
            <p:ph idx="1" type="body"/>
          </p:nvPr>
        </p:nvSpPr>
        <p:spPr>
          <a:xfrm>
            <a:off x="412950" y="3086173"/>
            <a:ext cx="4808100" cy="35781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rPr lang="sr-Latn-RS"/>
              <a:t>Experts fear that deepfake videos and photos  can be used to alter public perception, and potentially be used to impact everything from personal decisions (scams) to national politics.</a:t>
            </a:r>
            <a:endParaRPr/>
          </a:p>
        </p:txBody>
      </p:sp>
      <p:sp>
        <p:nvSpPr>
          <p:cNvPr id="354" name="Google Shape;354;p58"/>
          <p:cNvSpPr/>
          <p:nvPr>
            <p:ph idx="2" type="pic"/>
          </p:nvPr>
        </p:nvSpPr>
        <p:spPr>
          <a:xfrm>
            <a:off x="6096000" y="0"/>
            <a:ext cx="6096000" cy="6858000"/>
          </a:xfrm>
          <a:prstGeom prst="rect">
            <a:avLst/>
          </a:prstGeom>
        </p:spPr>
      </p:sp>
      <p:pic>
        <p:nvPicPr>
          <p:cNvPr id="355" name="Google Shape;355;p58"/>
          <p:cNvPicPr preferRelativeResize="0"/>
          <p:nvPr>
            <p:ph idx="2" type="pic"/>
          </p:nvPr>
        </p:nvPicPr>
        <p:blipFill rotWithShape="1">
          <a:blip r:embed="rId3">
            <a:alphaModFix/>
          </a:blip>
          <a:srcRect b="6232" l="0" r="0" t="6232"/>
          <a:stretch/>
        </p:blipFill>
        <p:spPr>
          <a:xfrm>
            <a:off x="6695797" y="-1"/>
            <a:ext cx="4896399" cy="6858000"/>
          </a:xfrm>
          <a:prstGeom prst="rect">
            <a:avLst/>
          </a:prstGeom>
          <a:noFill/>
          <a:ln cap="flat" cmpd="sng" w="9525">
            <a:solidFill>
              <a:srgbClr val="FFFFFF"/>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9"/>
          <p:cNvSpPr txBox="1"/>
          <p:nvPr>
            <p:ph idx="1" type="body"/>
          </p:nvPr>
        </p:nvSpPr>
        <p:spPr>
          <a:xfrm>
            <a:off x="412950" y="185752"/>
            <a:ext cx="4808100" cy="64785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sr-Latn-RS"/>
              <a:t>Watch the news story at the link on the right.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sr-Latn-RS"/>
              <a:t>Can you trust your eyes?</a:t>
            </a:r>
            <a:endParaRPr/>
          </a:p>
        </p:txBody>
      </p:sp>
      <p:sp>
        <p:nvSpPr>
          <p:cNvPr id="361" name="Google Shape;361;p59"/>
          <p:cNvSpPr/>
          <p:nvPr>
            <p:ph idx="2" type="pic"/>
          </p:nvPr>
        </p:nvSpPr>
        <p:spPr>
          <a:xfrm>
            <a:off x="6096000" y="0"/>
            <a:ext cx="6096000" cy="6858000"/>
          </a:xfrm>
          <a:prstGeom prst="rect">
            <a:avLst/>
          </a:prstGeom>
        </p:spPr>
      </p:sp>
      <p:pic>
        <p:nvPicPr>
          <p:cNvPr id="362" name="Google Shape;362;p59">
            <a:hlinkClick r:id="rId3"/>
          </p:cNvPr>
          <p:cNvPicPr preferRelativeResize="0"/>
          <p:nvPr/>
        </p:nvPicPr>
        <p:blipFill rotWithShape="1">
          <a:blip r:embed="rId4">
            <a:alphaModFix/>
          </a:blip>
          <a:srcRect b="0" l="0" r="0" t="0"/>
          <a:stretch/>
        </p:blipFill>
        <p:spPr>
          <a:xfrm>
            <a:off x="6096000" y="1717793"/>
            <a:ext cx="6096001" cy="341441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0"/>
          <p:cNvSpPr txBox="1"/>
          <p:nvPr>
            <p:ph idx="1" type="body"/>
          </p:nvPr>
        </p:nvSpPr>
        <p:spPr>
          <a:xfrm>
            <a:off x="650625" y="1188700"/>
            <a:ext cx="8897700" cy="4640700"/>
          </a:xfrm>
          <a:prstGeom prst="rect">
            <a:avLst/>
          </a:prstGeom>
        </p:spPr>
        <p:txBody>
          <a:bodyPr anchorCtr="0" anchor="t" bIns="0" lIns="0" spcFirstLastPara="1" rIns="0" wrap="square" tIns="0">
            <a:normAutofit/>
          </a:bodyPr>
          <a:lstStyle/>
          <a:p>
            <a:pPr indent="0" lvl="0" marL="0" rtl="0" algn="l">
              <a:spcBef>
                <a:spcPts val="1000"/>
              </a:spcBef>
              <a:spcAft>
                <a:spcPts val="0"/>
              </a:spcAft>
              <a:buNone/>
            </a:pPr>
            <a:r>
              <a:t/>
            </a:r>
            <a:endParaRPr sz="1721">
              <a:solidFill>
                <a:srgbClr val="587FBA"/>
              </a:solidFill>
            </a:endParaRPr>
          </a:p>
          <a:p>
            <a:pPr indent="-337937" lvl="0" marL="457200" rtl="0" algn="l">
              <a:spcBef>
                <a:spcPts val="1000"/>
              </a:spcBef>
              <a:spcAft>
                <a:spcPts val="0"/>
              </a:spcAft>
              <a:buClr>
                <a:srgbClr val="587FBA"/>
              </a:buClr>
              <a:buSzPts val="1722"/>
              <a:buChar char="●"/>
            </a:pPr>
            <a:r>
              <a:rPr lang="sr-Latn-RS" sz="1721">
                <a:solidFill>
                  <a:srgbClr val="587FBA"/>
                </a:solidFill>
              </a:rPr>
              <a:t>Facial expressions and anomalies: Look for unnatural facial expressions, mismatched lip-sync or irregular blinking.</a:t>
            </a:r>
            <a:endParaRPr sz="1721">
              <a:solidFill>
                <a:srgbClr val="587FBA"/>
              </a:solidFill>
            </a:endParaRPr>
          </a:p>
          <a:p>
            <a:pPr indent="-337937" lvl="0" marL="457200" rtl="0" algn="l">
              <a:spcBef>
                <a:spcPts val="0"/>
              </a:spcBef>
              <a:spcAft>
                <a:spcPts val="0"/>
              </a:spcAft>
              <a:buClr>
                <a:srgbClr val="587FBA"/>
              </a:buClr>
              <a:buSzPts val="1722"/>
              <a:buChar char="●"/>
            </a:pPr>
            <a:r>
              <a:rPr lang="sr-Latn-RS" sz="1721">
                <a:solidFill>
                  <a:srgbClr val="587FBA"/>
                </a:solidFill>
              </a:rPr>
              <a:t>Audio discrepancies: Listen carefully for shifts in tone, pitch, or unnatural speech patterns when in doubt about a video's authenticity.</a:t>
            </a:r>
            <a:endParaRPr sz="1721">
              <a:solidFill>
                <a:srgbClr val="587FBA"/>
              </a:solidFill>
            </a:endParaRPr>
          </a:p>
          <a:p>
            <a:pPr indent="-337937" lvl="0" marL="457200" rtl="0" algn="l">
              <a:spcBef>
                <a:spcPts val="0"/>
              </a:spcBef>
              <a:spcAft>
                <a:spcPts val="0"/>
              </a:spcAft>
              <a:buClr>
                <a:srgbClr val="587FBA"/>
              </a:buClr>
              <a:buSzPts val="1722"/>
              <a:buChar char="●"/>
            </a:pPr>
            <a:r>
              <a:rPr lang="sr-Latn-RS" sz="1721">
                <a:solidFill>
                  <a:srgbClr val="587FBA"/>
                </a:solidFill>
              </a:rPr>
              <a:t>Surroundings: Examine the video for visual distortions, blurring, or inconsistent lighting. Consider whether the person in the video could realistically be in that setting.</a:t>
            </a:r>
            <a:endParaRPr sz="1721">
              <a:solidFill>
                <a:srgbClr val="587FBA"/>
              </a:solidFill>
            </a:endParaRPr>
          </a:p>
          <a:p>
            <a:pPr indent="-337937" lvl="0" marL="457200" rtl="0" algn="l">
              <a:spcBef>
                <a:spcPts val="0"/>
              </a:spcBef>
              <a:spcAft>
                <a:spcPts val="0"/>
              </a:spcAft>
              <a:buClr>
                <a:srgbClr val="587FBA"/>
              </a:buClr>
              <a:buSzPts val="1722"/>
              <a:buChar char="●"/>
            </a:pPr>
            <a:r>
              <a:rPr lang="sr-Latn-RS" sz="1721">
                <a:solidFill>
                  <a:srgbClr val="587FBA"/>
                </a:solidFill>
              </a:rPr>
              <a:t>Context and content: Analyze whether the behavior or statements in the video align with the individual's known characteristics. For example, a video featuring a public figure like Barack Obama using certain language about an opponent would be highly suspicious.</a:t>
            </a:r>
            <a:endParaRPr sz="1721">
              <a:solidFill>
                <a:srgbClr val="587FBA"/>
              </a:solidFill>
            </a:endParaRPr>
          </a:p>
          <a:p>
            <a:pPr indent="-337937" lvl="0" marL="457200" rtl="0" algn="l">
              <a:spcBef>
                <a:spcPts val="0"/>
              </a:spcBef>
              <a:spcAft>
                <a:spcPts val="0"/>
              </a:spcAft>
              <a:buClr>
                <a:srgbClr val="587FBA"/>
              </a:buClr>
              <a:buSzPts val="1722"/>
              <a:buChar char="●"/>
            </a:pPr>
            <a:r>
              <a:rPr lang="sr-Latn-RS" sz="1721">
                <a:solidFill>
                  <a:srgbClr val="587FBA"/>
                </a:solidFill>
              </a:rPr>
              <a:t>Verify the source:  Confirm the credibility of the media by checking its source. Is it coming from a reliable and reputable source, or is it being posted by a random YouTuber or a social media account? Such accounts may raise suspicions.</a:t>
            </a:r>
            <a:endParaRPr sz="1721">
              <a:solidFill>
                <a:srgbClr val="587FBA"/>
              </a:solidFill>
            </a:endParaRPr>
          </a:p>
          <a:p>
            <a:pPr indent="0" lvl="0" marL="0" rtl="0" algn="l">
              <a:spcBef>
                <a:spcPts val="1000"/>
              </a:spcBef>
              <a:spcAft>
                <a:spcPts val="0"/>
              </a:spcAft>
              <a:buNone/>
            </a:pPr>
            <a:r>
              <a:t/>
            </a:r>
            <a:endParaRPr sz="1721">
              <a:solidFill>
                <a:srgbClr val="587FBA"/>
              </a:solidFill>
            </a:endParaRPr>
          </a:p>
          <a:p>
            <a:pPr indent="0" lvl="0" marL="0" rtl="0" algn="l">
              <a:spcBef>
                <a:spcPts val="1000"/>
              </a:spcBef>
              <a:spcAft>
                <a:spcPts val="0"/>
              </a:spcAft>
              <a:buNone/>
            </a:pPr>
            <a:r>
              <a:rPr i="1" lang="sr-Latn-RS" sz="1400">
                <a:solidFill>
                  <a:srgbClr val="587FBA"/>
                </a:solidFill>
              </a:rPr>
              <a:t>Source: The Economic Times, Nov. 10, 2023</a:t>
            </a:r>
            <a:endParaRPr i="1" sz="1400">
              <a:solidFill>
                <a:srgbClr val="587FBA"/>
              </a:solidFill>
            </a:endParaRPr>
          </a:p>
        </p:txBody>
      </p:sp>
      <p:sp>
        <p:nvSpPr>
          <p:cNvPr id="368" name="Google Shape;368;p60"/>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Spotting deepfakes</a:t>
            </a:r>
            <a:endParaRPr b="1"/>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1"/>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fontScale="55000"/>
          </a:bodyPr>
          <a:lstStyle/>
          <a:p>
            <a:pPr indent="0" lvl="0" marL="0" rtl="0" algn="ctr">
              <a:lnSpc>
                <a:spcPct val="115000"/>
              </a:lnSpc>
              <a:spcBef>
                <a:spcPts val="0"/>
              </a:spcBef>
              <a:spcAft>
                <a:spcPts val="0"/>
              </a:spcAft>
              <a:buClr>
                <a:schemeClr val="dk1"/>
              </a:buClr>
              <a:buSzPct val="107692"/>
              <a:buNone/>
            </a:pPr>
            <a:r>
              <a:t/>
            </a:r>
            <a:endParaRPr sz="2600"/>
          </a:p>
          <a:p>
            <a:pPr indent="-319405" lvl="0" marL="457200" rtl="0" algn="l">
              <a:lnSpc>
                <a:spcPct val="115000"/>
              </a:lnSpc>
              <a:spcBef>
                <a:spcPts val="0"/>
              </a:spcBef>
              <a:spcAft>
                <a:spcPts val="0"/>
              </a:spcAft>
              <a:buClr>
                <a:srgbClr val="587FBA"/>
              </a:buClr>
              <a:buSzPct val="100000"/>
              <a:buChar char="●"/>
            </a:pPr>
            <a:r>
              <a:rPr lang="sr-Latn-RS" sz="2600">
                <a:solidFill>
                  <a:srgbClr val="587FBA"/>
                </a:solidFill>
              </a:rPr>
              <a:t>Deepfake Overview</a:t>
            </a:r>
            <a:endParaRPr sz="2600">
              <a:solidFill>
                <a:srgbClr val="587FBA"/>
              </a:solidFill>
            </a:endParaRPr>
          </a:p>
          <a:p>
            <a:pPr indent="0" lvl="0" marL="457200" rtl="0" algn="l">
              <a:lnSpc>
                <a:spcPct val="115000"/>
              </a:lnSpc>
              <a:spcBef>
                <a:spcPts val="0"/>
              </a:spcBef>
              <a:spcAft>
                <a:spcPts val="0"/>
              </a:spcAft>
              <a:buNone/>
            </a:pPr>
            <a:r>
              <a:rPr lang="sr-Latn-RS" sz="2600" u="sng">
                <a:solidFill>
                  <a:schemeClr val="hlink"/>
                </a:solidFill>
                <a:hlinkClick r:id="rId3"/>
              </a:rPr>
              <a:t>https://www.discoverdatascience.org/articles/everything-you-need-to-know-about-how-to-use-deepfake/</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319405" lvl="0" marL="457200" rtl="0" algn="l">
              <a:lnSpc>
                <a:spcPct val="115000"/>
              </a:lnSpc>
              <a:spcBef>
                <a:spcPts val="0"/>
              </a:spcBef>
              <a:spcAft>
                <a:spcPts val="0"/>
              </a:spcAft>
              <a:buClr>
                <a:srgbClr val="587FBA"/>
              </a:buClr>
              <a:buSzPct val="100000"/>
              <a:buChar char="●"/>
            </a:pPr>
            <a:r>
              <a:rPr lang="sr-Latn-RS" sz="2600">
                <a:solidFill>
                  <a:srgbClr val="587FBA"/>
                </a:solidFill>
              </a:rPr>
              <a:t>Deep Future (Tactical Tech) </a:t>
            </a:r>
            <a:endParaRPr sz="2600">
              <a:solidFill>
                <a:srgbClr val="587FBA"/>
              </a:solidFill>
            </a:endParaRPr>
          </a:p>
          <a:p>
            <a:pPr indent="0" lvl="0" marL="457200" rtl="0" algn="l">
              <a:lnSpc>
                <a:spcPct val="115000"/>
              </a:lnSpc>
              <a:spcBef>
                <a:spcPts val="0"/>
              </a:spcBef>
              <a:spcAft>
                <a:spcPts val="0"/>
              </a:spcAft>
              <a:buNone/>
            </a:pPr>
            <a:r>
              <a:rPr lang="sr-Latn-RS" sz="2600" u="sng">
                <a:solidFill>
                  <a:schemeClr val="hlink"/>
                </a:solidFill>
                <a:hlinkClick r:id="rId4"/>
              </a:rPr>
              <a:t>https://youtu.be/LarVQRTnGo0</a:t>
            </a:r>
            <a:r>
              <a:rPr lang="sr-Latn-RS" sz="2600">
                <a:solidFill>
                  <a:srgbClr val="587FBA"/>
                </a:solidFill>
              </a:rPr>
              <a:t> </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319405" lvl="0" marL="457200" rtl="0" algn="l">
              <a:lnSpc>
                <a:spcPct val="115000"/>
              </a:lnSpc>
              <a:spcBef>
                <a:spcPts val="0"/>
              </a:spcBef>
              <a:spcAft>
                <a:spcPts val="0"/>
              </a:spcAft>
              <a:buClr>
                <a:srgbClr val="587FBA"/>
              </a:buClr>
              <a:buSzPct val="100000"/>
              <a:buChar char="●"/>
            </a:pPr>
            <a:r>
              <a:rPr lang="sr-Latn-RS" sz="2600">
                <a:solidFill>
                  <a:srgbClr val="587FBA"/>
                </a:solidFill>
              </a:rPr>
              <a:t>Positive Application of Deepfake Technology</a:t>
            </a:r>
            <a:endParaRPr sz="2600">
              <a:solidFill>
                <a:srgbClr val="587FBA"/>
              </a:solidFill>
            </a:endParaRPr>
          </a:p>
          <a:p>
            <a:pPr indent="0" lvl="0" marL="457200" rtl="0" algn="l">
              <a:lnSpc>
                <a:spcPct val="115000"/>
              </a:lnSpc>
              <a:spcBef>
                <a:spcPts val="0"/>
              </a:spcBef>
              <a:spcAft>
                <a:spcPts val="0"/>
              </a:spcAft>
              <a:buNone/>
            </a:pPr>
            <a:r>
              <a:rPr lang="sr-Latn-RS" sz="2600" u="sng">
                <a:solidFill>
                  <a:schemeClr val="hlink"/>
                </a:solidFill>
                <a:hlinkClick r:id="rId5"/>
              </a:rPr>
              <a:t>https://www.dataart.com/blog/positive-applications-for-deepfake-technology-by-max-kalmykov</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319405" lvl="0" marL="457200" rtl="0" algn="l">
              <a:lnSpc>
                <a:spcPct val="115000"/>
              </a:lnSpc>
              <a:spcBef>
                <a:spcPts val="0"/>
              </a:spcBef>
              <a:spcAft>
                <a:spcPts val="0"/>
              </a:spcAft>
              <a:buClr>
                <a:srgbClr val="587FBA"/>
              </a:buClr>
              <a:buSzPct val="100000"/>
              <a:buChar char="●"/>
            </a:pPr>
            <a:r>
              <a:rPr lang="sr-Latn-RS" sz="2600">
                <a:solidFill>
                  <a:srgbClr val="587FBA"/>
                </a:solidFill>
              </a:rPr>
              <a:t>Seeing Is No Longer Believing</a:t>
            </a:r>
            <a:endParaRPr sz="2600">
              <a:solidFill>
                <a:srgbClr val="587FBA"/>
              </a:solidFill>
            </a:endParaRPr>
          </a:p>
          <a:p>
            <a:pPr indent="0" lvl="0" marL="457200" rtl="0" algn="l">
              <a:lnSpc>
                <a:spcPct val="115000"/>
              </a:lnSpc>
              <a:spcBef>
                <a:spcPts val="0"/>
              </a:spcBef>
              <a:spcAft>
                <a:spcPts val="0"/>
              </a:spcAft>
              <a:buNone/>
            </a:pPr>
            <a:r>
              <a:rPr lang="sr-Latn-RS" sz="2600" u="sng">
                <a:solidFill>
                  <a:schemeClr val="hlink"/>
                </a:solidFill>
                <a:hlinkClick r:id="rId6"/>
              </a:rPr>
              <a:t>https://www.thomsonreuters.com/en-us/posts/technology/practice-innovations-deepfakes</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0" lvl="0" marL="0" rtl="0" algn="ctr">
              <a:lnSpc>
                <a:spcPct val="90000"/>
              </a:lnSpc>
              <a:spcBef>
                <a:spcPts val="0"/>
              </a:spcBef>
              <a:spcAft>
                <a:spcPts val="0"/>
              </a:spcAft>
              <a:buClr>
                <a:schemeClr val="dk1"/>
              </a:buClr>
              <a:buSzPct val="107692"/>
              <a:buNone/>
            </a:pPr>
            <a:r>
              <a:t/>
            </a:r>
            <a:endParaRPr sz="2600"/>
          </a:p>
          <a:p>
            <a:pPr indent="0" lvl="0" marL="0" rtl="0" algn="ctr">
              <a:lnSpc>
                <a:spcPct val="90000"/>
              </a:lnSpc>
              <a:spcBef>
                <a:spcPts val="0"/>
              </a:spcBef>
              <a:spcAft>
                <a:spcPts val="0"/>
              </a:spcAft>
              <a:buClr>
                <a:schemeClr val="dk1"/>
              </a:buClr>
              <a:buSzPct val="107692"/>
              <a:buNone/>
            </a:pPr>
            <a:r>
              <a:t/>
            </a:r>
            <a:endParaRPr sz="2600"/>
          </a:p>
          <a:p>
            <a:pPr indent="0" lvl="0" marL="0" rtl="0" algn="ctr">
              <a:lnSpc>
                <a:spcPct val="90000"/>
              </a:lnSpc>
              <a:spcBef>
                <a:spcPts val="0"/>
              </a:spcBef>
              <a:spcAft>
                <a:spcPts val="0"/>
              </a:spcAft>
              <a:buClr>
                <a:schemeClr val="dk1"/>
              </a:buClr>
              <a:buSzPct val="107692"/>
              <a:buNone/>
            </a:pPr>
            <a:r>
              <a:t/>
            </a:r>
            <a:endParaRPr sz="2600"/>
          </a:p>
        </p:txBody>
      </p:sp>
      <p:sp>
        <p:nvSpPr>
          <p:cNvPr id="374" name="Google Shape;374;p61"/>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For More Information</a:t>
            </a:r>
            <a:endParaRPr b="1"/>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2"/>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a:bodyPr>
          <a:lstStyle/>
          <a:p>
            <a:pPr indent="0" lvl="0" marL="0" rtl="0" algn="ctr">
              <a:lnSpc>
                <a:spcPct val="115000"/>
              </a:lnSpc>
              <a:spcBef>
                <a:spcPts val="0"/>
              </a:spcBef>
              <a:spcAft>
                <a:spcPts val="0"/>
              </a:spcAft>
              <a:buClr>
                <a:schemeClr val="dk1"/>
              </a:buClr>
              <a:buSzPts val="2800"/>
              <a:buNone/>
            </a:pPr>
            <a:r>
              <a:t/>
            </a:r>
            <a:endParaRPr sz="2600"/>
          </a:p>
          <a:p>
            <a:pPr indent="0" lvl="0" marL="0" rtl="0" algn="l">
              <a:lnSpc>
                <a:spcPct val="115000"/>
              </a:lnSpc>
              <a:spcBef>
                <a:spcPts val="0"/>
              </a:spcBef>
              <a:spcAft>
                <a:spcPts val="0"/>
              </a:spcAft>
              <a:buNone/>
            </a:pPr>
            <a:r>
              <a:rPr lang="sr-Latn-RS" sz="2600">
                <a:solidFill>
                  <a:srgbClr val="587FBA"/>
                </a:solidFill>
              </a:rPr>
              <a:t>Think About It:  What does it mean to behave responsibly online?</a:t>
            </a:r>
            <a:endParaRPr sz="2600">
              <a:solidFill>
                <a:srgbClr val="587FBA"/>
              </a:solidFill>
            </a:endParaRPr>
          </a:p>
          <a:p>
            <a:pPr indent="0" lvl="0" marL="457200" rtl="0" algn="l">
              <a:lnSpc>
                <a:spcPct val="115000"/>
              </a:lnSpc>
              <a:spcBef>
                <a:spcPts val="0"/>
              </a:spcBef>
              <a:spcAft>
                <a:spcPts val="0"/>
              </a:spcAft>
              <a:buNone/>
            </a:pPr>
            <a:r>
              <a:t/>
            </a:r>
            <a:endParaRPr sz="2600">
              <a:solidFill>
                <a:srgbClr val="587FBA"/>
              </a:solidFill>
            </a:endParaRPr>
          </a:p>
          <a:p>
            <a:pPr indent="0" lvl="0" marL="0" rtl="0" algn="ctr">
              <a:lnSpc>
                <a:spcPct val="90000"/>
              </a:lnSpc>
              <a:spcBef>
                <a:spcPts val="0"/>
              </a:spcBef>
              <a:spcAft>
                <a:spcPts val="0"/>
              </a:spcAft>
              <a:buClr>
                <a:schemeClr val="dk1"/>
              </a:buClr>
              <a:buSzPts val="2800"/>
              <a:buNone/>
            </a:pPr>
            <a:r>
              <a:t/>
            </a:r>
            <a:endParaRPr sz="2600"/>
          </a:p>
          <a:p>
            <a:pPr indent="0" lvl="0" marL="0" rtl="0" algn="ctr">
              <a:lnSpc>
                <a:spcPct val="90000"/>
              </a:lnSpc>
              <a:spcBef>
                <a:spcPts val="0"/>
              </a:spcBef>
              <a:spcAft>
                <a:spcPts val="0"/>
              </a:spcAft>
              <a:buClr>
                <a:schemeClr val="dk1"/>
              </a:buClr>
              <a:buSzPts val="2800"/>
              <a:buNone/>
            </a:pPr>
            <a:r>
              <a:t/>
            </a:r>
            <a:endParaRPr sz="2600"/>
          </a:p>
          <a:p>
            <a:pPr indent="0" lvl="0" marL="0" rtl="0" algn="ctr">
              <a:lnSpc>
                <a:spcPct val="90000"/>
              </a:lnSpc>
              <a:spcBef>
                <a:spcPts val="0"/>
              </a:spcBef>
              <a:spcAft>
                <a:spcPts val="0"/>
              </a:spcAft>
              <a:buClr>
                <a:schemeClr val="dk1"/>
              </a:buClr>
              <a:buSzPts val="2800"/>
              <a:buNone/>
            </a:pPr>
            <a:r>
              <a:t/>
            </a:r>
            <a:endParaRPr sz="2600"/>
          </a:p>
        </p:txBody>
      </p:sp>
      <p:sp>
        <p:nvSpPr>
          <p:cNvPr id="380" name="Google Shape;380;p62"/>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b="1" lang="sr-Latn-RS"/>
              <a:t>Responsible Online Behavior</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650631" y="365125"/>
            <a:ext cx="8897815" cy="1325563"/>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rgbClr val="2A2882"/>
              </a:buClr>
              <a:buSzPts val="4400"/>
              <a:buFont typeface="Arial"/>
              <a:buNone/>
            </a:pPr>
            <a:r>
              <a:rPr b="1" lang="sr-Latn-RS"/>
              <a:t>Human Rights vs. Human Rights</a:t>
            </a:r>
            <a:br>
              <a:rPr b="1" lang="sr-Latn-RS"/>
            </a:br>
            <a:r>
              <a:rPr b="1" lang="sr-Latn-RS"/>
              <a:t>on the Internet</a:t>
            </a:r>
            <a:endParaRPr b="1"/>
          </a:p>
        </p:txBody>
      </p:sp>
      <p:pic>
        <p:nvPicPr>
          <p:cNvPr id="113" name="Google Shape;113;p21"/>
          <p:cNvPicPr preferRelativeResize="0"/>
          <p:nvPr/>
        </p:nvPicPr>
        <p:blipFill rotWithShape="1">
          <a:blip r:embed="rId3">
            <a:alphaModFix/>
          </a:blip>
          <a:srcRect b="0" l="0" r="0" t="0"/>
          <a:stretch/>
        </p:blipFill>
        <p:spPr>
          <a:xfrm>
            <a:off x="4584038" y="1825687"/>
            <a:ext cx="3023920" cy="4003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chemeClr val="dk1"/>
              </a:buClr>
              <a:buSzPts val="2800"/>
              <a:buNone/>
            </a:pPr>
            <a:r>
              <a:rPr b="1" lang="sr-Latn-RS">
                <a:solidFill>
                  <a:srgbClr val="587FBA"/>
                </a:solidFill>
              </a:rPr>
              <a:t>HUMAN RIGHTS</a:t>
            </a:r>
            <a:br>
              <a:rPr lang="sr-Latn-RS">
                <a:solidFill>
                  <a:srgbClr val="587FBA"/>
                </a:solidFill>
              </a:rPr>
            </a:br>
            <a:r>
              <a:rPr lang="sr-Latn-RS">
                <a:solidFill>
                  <a:srgbClr val="587FBA"/>
                </a:solidFill>
              </a:rPr>
              <a:t>are rights inherent to all human beings, regardless of race, sex, nationality, ethnicity, language, religion, or any other status. Human rights include the right to life and liberty, freedom from slavery and torture, freedom of opinion and expression, the right to work and education, and many more.</a:t>
            </a:r>
            <a:endParaRPr>
              <a:solidFill>
                <a:srgbClr val="587FB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idx="1" type="body"/>
          </p:nvPr>
        </p:nvSpPr>
        <p:spPr>
          <a:xfrm>
            <a:off x="650625" y="267200"/>
            <a:ext cx="11100900" cy="5562300"/>
          </a:xfrm>
          <a:prstGeom prst="rect">
            <a:avLst/>
          </a:prstGeom>
          <a:noFill/>
          <a:ln>
            <a:noFill/>
          </a:ln>
        </p:spPr>
        <p:txBody>
          <a:bodyPr anchorCtr="0" anchor="t" bIns="0" lIns="0" spcFirstLastPara="1" rIns="0" wrap="square" tIns="0">
            <a:normAutofit/>
          </a:bodyPr>
          <a:lstStyle/>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None/>
            </a:pPr>
            <a:r>
              <a:t/>
            </a:r>
            <a:endParaRPr/>
          </a:p>
          <a:p>
            <a:pPr indent="0" lvl="0" marL="0" rtl="0" algn="ctr">
              <a:spcBef>
                <a:spcPts val="0"/>
              </a:spcBef>
              <a:spcAft>
                <a:spcPts val="0"/>
              </a:spcAft>
              <a:buClr>
                <a:schemeClr val="dk1"/>
              </a:buClr>
              <a:buSzPts val="2800"/>
              <a:buFont typeface="Arial"/>
              <a:buNone/>
            </a:pPr>
            <a:r>
              <a:rPr i="1" lang="sr-Latn-RS" sz="1400" u="sng">
                <a:solidFill>
                  <a:schemeClr val="hlink"/>
                </a:solidFill>
                <a:hlinkClick r:id="rId3"/>
              </a:rPr>
              <a:t>the charter of human rights and principles for the internet</a:t>
            </a:r>
            <a:r>
              <a:rPr i="1" lang="sr-Latn-RS" sz="1400">
                <a:solidFill>
                  <a:srgbClr val="587FBA"/>
                </a:solidFill>
              </a:rPr>
              <a:t> </a:t>
            </a:r>
            <a:endParaRPr i="1" sz="1400">
              <a:solidFill>
                <a:srgbClr val="587FBA"/>
              </a:solidFill>
            </a:endParaRPr>
          </a:p>
        </p:txBody>
      </p:sp>
      <p:pic>
        <p:nvPicPr>
          <p:cNvPr id="124" name="Google Shape;124;p23"/>
          <p:cNvPicPr preferRelativeResize="0"/>
          <p:nvPr/>
        </p:nvPicPr>
        <p:blipFill rotWithShape="1">
          <a:blip r:embed="rId4">
            <a:alphaModFix/>
          </a:blip>
          <a:srcRect b="0" l="0" r="0" t="0"/>
          <a:stretch/>
        </p:blipFill>
        <p:spPr>
          <a:xfrm>
            <a:off x="4566337" y="267200"/>
            <a:ext cx="3059325" cy="4338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4"/>
          <p:cNvPicPr preferRelativeResize="0"/>
          <p:nvPr/>
        </p:nvPicPr>
        <p:blipFill rotWithShape="1">
          <a:blip r:embed="rId3">
            <a:alphaModFix/>
          </a:blip>
          <a:srcRect b="0" l="0" r="0" t="0"/>
          <a:stretch/>
        </p:blipFill>
        <p:spPr>
          <a:xfrm>
            <a:off x="907425" y="1314938"/>
            <a:ext cx="2778149" cy="1562099"/>
          </a:xfrm>
          <a:prstGeom prst="rect">
            <a:avLst/>
          </a:prstGeom>
          <a:noFill/>
          <a:ln>
            <a:noFill/>
          </a:ln>
        </p:spPr>
      </p:pic>
      <p:pic>
        <p:nvPicPr>
          <p:cNvPr id="130" name="Google Shape;130;p24"/>
          <p:cNvPicPr preferRelativeResize="0"/>
          <p:nvPr/>
        </p:nvPicPr>
        <p:blipFill rotWithShape="1">
          <a:blip r:embed="rId4">
            <a:alphaModFix/>
          </a:blip>
          <a:srcRect b="0" l="0" r="0" t="0"/>
          <a:stretch/>
        </p:blipFill>
        <p:spPr>
          <a:xfrm>
            <a:off x="4291500" y="1314950"/>
            <a:ext cx="3293024" cy="1900725"/>
          </a:xfrm>
          <a:prstGeom prst="rect">
            <a:avLst/>
          </a:prstGeom>
          <a:noFill/>
          <a:ln>
            <a:noFill/>
          </a:ln>
        </p:spPr>
      </p:pic>
      <p:pic>
        <p:nvPicPr>
          <p:cNvPr id="131" name="Google Shape;131;p24"/>
          <p:cNvPicPr preferRelativeResize="0"/>
          <p:nvPr/>
        </p:nvPicPr>
        <p:blipFill rotWithShape="1">
          <a:blip r:embed="rId5">
            <a:alphaModFix/>
          </a:blip>
          <a:srcRect b="0" l="0" r="0" t="0"/>
          <a:stretch/>
        </p:blipFill>
        <p:spPr>
          <a:xfrm>
            <a:off x="8418725" y="2389463"/>
            <a:ext cx="2626326" cy="2079075"/>
          </a:xfrm>
          <a:prstGeom prst="rect">
            <a:avLst/>
          </a:prstGeom>
          <a:noFill/>
          <a:ln>
            <a:noFill/>
          </a:ln>
        </p:spPr>
      </p:pic>
      <p:pic>
        <p:nvPicPr>
          <p:cNvPr id="132" name="Google Shape;132;p24"/>
          <p:cNvPicPr preferRelativeResize="0"/>
          <p:nvPr/>
        </p:nvPicPr>
        <p:blipFill rotWithShape="1">
          <a:blip r:embed="rId6">
            <a:alphaModFix/>
          </a:blip>
          <a:srcRect b="0" l="0" r="0" t="0"/>
          <a:stretch/>
        </p:blipFill>
        <p:spPr>
          <a:xfrm>
            <a:off x="907425" y="3623064"/>
            <a:ext cx="2778150" cy="1961961"/>
          </a:xfrm>
          <a:prstGeom prst="rect">
            <a:avLst/>
          </a:prstGeom>
          <a:noFill/>
          <a:ln>
            <a:noFill/>
          </a:ln>
        </p:spPr>
      </p:pic>
      <p:pic>
        <p:nvPicPr>
          <p:cNvPr id="133" name="Google Shape;133;p24"/>
          <p:cNvPicPr preferRelativeResize="0"/>
          <p:nvPr/>
        </p:nvPicPr>
        <p:blipFill rotWithShape="1">
          <a:blip r:embed="rId7">
            <a:alphaModFix/>
          </a:blip>
          <a:srcRect b="0" l="0" r="0" t="0"/>
          <a:stretch/>
        </p:blipFill>
        <p:spPr>
          <a:xfrm>
            <a:off x="4291499" y="3630022"/>
            <a:ext cx="3069676" cy="1955000"/>
          </a:xfrm>
          <a:prstGeom prst="rect">
            <a:avLst/>
          </a:prstGeom>
          <a:noFill/>
          <a:ln>
            <a:noFill/>
          </a:ln>
        </p:spPr>
      </p:pic>
      <p:sp>
        <p:nvSpPr>
          <p:cNvPr id="134" name="Google Shape;134;p24"/>
          <p:cNvSpPr txBox="1"/>
          <p:nvPr>
            <p:ph type="title"/>
          </p:nvPr>
        </p:nvSpPr>
        <p:spPr>
          <a:xfrm>
            <a:off x="650631" y="365125"/>
            <a:ext cx="8897700" cy="13257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sr-Latn-RS" sz="2600">
                <a:solidFill>
                  <a:srgbClr val="2A2882"/>
                </a:solidFill>
              </a:rPr>
              <a:t>Basic Human Rights Related to the Internet</a:t>
            </a:r>
            <a:endParaRPr sz="2600">
              <a:solidFill>
                <a:srgbClr val="2A2882"/>
              </a:solidFill>
            </a:endParaRPr>
          </a:p>
          <a:p>
            <a:pPr indent="0" lvl="0" marL="0" rtl="0" algn="l">
              <a:spcBef>
                <a:spcPts val="0"/>
              </a:spcBef>
              <a:spcAft>
                <a:spcPts val="0"/>
              </a:spcAft>
              <a:buNone/>
            </a:pPr>
            <a:r>
              <a:t/>
            </a:r>
            <a:endParaRPr sz="2600">
              <a:solidFill>
                <a:srgbClr val="E8544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idx="1" type="body"/>
          </p:nvPr>
        </p:nvSpPr>
        <p:spPr>
          <a:xfrm>
            <a:off x="650631" y="1825625"/>
            <a:ext cx="8897700" cy="40038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dk1"/>
              </a:buClr>
              <a:buSzPts val="2800"/>
              <a:buNone/>
            </a:pPr>
            <a:r>
              <a:rPr lang="sr-Latn-RS" sz="2600">
                <a:solidFill>
                  <a:srgbClr val="587FBA"/>
                </a:solidFill>
              </a:rPr>
              <a:t>Basic Rights Related to the Internet: </a:t>
            </a:r>
            <a:endParaRPr sz="2600">
              <a:solidFill>
                <a:srgbClr val="587FBA"/>
              </a:solidFill>
            </a:endParaRPr>
          </a:p>
          <a:p>
            <a:pPr indent="0" lvl="0" marL="457200" rtl="0" algn="l">
              <a:lnSpc>
                <a:spcPct val="90000"/>
              </a:lnSpc>
              <a:spcBef>
                <a:spcPts val="0"/>
              </a:spcBef>
              <a:spcAft>
                <a:spcPts val="0"/>
              </a:spcAft>
              <a:buNone/>
            </a:pPr>
            <a:r>
              <a:t/>
            </a:r>
            <a:endParaRPr sz="2600">
              <a:solidFill>
                <a:srgbClr val="587FBA"/>
              </a:solidFill>
            </a:endParaRPr>
          </a:p>
          <a:p>
            <a:pPr indent="-393700" lvl="0" marL="457200" rtl="0" algn="l">
              <a:lnSpc>
                <a:spcPct val="90000"/>
              </a:lnSpc>
              <a:spcBef>
                <a:spcPts val="0"/>
              </a:spcBef>
              <a:spcAft>
                <a:spcPts val="0"/>
              </a:spcAft>
              <a:buClr>
                <a:srgbClr val="587FBA"/>
              </a:buClr>
              <a:buSzPts val="2600"/>
              <a:buChar char="●"/>
            </a:pPr>
            <a:r>
              <a:rPr lang="sr-Latn-RS" sz="2600">
                <a:solidFill>
                  <a:srgbClr val="587FBA"/>
                </a:solidFill>
              </a:rPr>
              <a:t>Freedom of speech</a:t>
            </a:r>
            <a:endParaRPr sz="2600">
              <a:solidFill>
                <a:srgbClr val="587FBA"/>
              </a:solidFill>
            </a:endParaRPr>
          </a:p>
          <a:p>
            <a:pPr indent="-393700" lvl="0" marL="457200" rtl="0" algn="l">
              <a:lnSpc>
                <a:spcPct val="90000"/>
              </a:lnSpc>
              <a:spcBef>
                <a:spcPts val="0"/>
              </a:spcBef>
              <a:spcAft>
                <a:spcPts val="0"/>
              </a:spcAft>
              <a:buClr>
                <a:srgbClr val="587FBA"/>
              </a:buClr>
              <a:buSzPts val="2600"/>
              <a:buChar char="●"/>
            </a:pPr>
            <a:r>
              <a:rPr lang="sr-Latn-RS" sz="2600">
                <a:solidFill>
                  <a:srgbClr val="587FBA"/>
                </a:solidFill>
              </a:rPr>
              <a:t>Right to work</a:t>
            </a:r>
            <a:endParaRPr sz="2600">
              <a:solidFill>
                <a:srgbClr val="587FBA"/>
              </a:solidFill>
            </a:endParaRPr>
          </a:p>
          <a:p>
            <a:pPr indent="-393700" lvl="0" marL="457200" rtl="0" algn="l">
              <a:lnSpc>
                <a:spcPct val="90000"/>
              </a:lnSpc>
              <a:spcBef>
                <a:spcPts val="0"/>
              </a:spcBef>
              <a:spcAft>
                <a:spcPts val="0"/>
              </a:spcAft>
              <a:buClr>
                <a:srgbClr val="587FBA"/>
              </a:buClr>
              <a:buSzPts val="2600"/>
              <a:buChar char="●"/>
            </a:pPr>
            <a:r>
              <a:rPr lang="sr-Latn-RS" sz="2600">
                <a:solidFill>
                  <a:srgbClr val="587FBA"/>
                </a:solidFill>
              </a:rPr>
              <a:t>Right to education</a:t>
            </a:r>
            <a:endParaRPr sz="2600">
              <a:solidFill>
                <a:srgbClr val="587FBA"/>
              </a:solidFill>
            </a:endParaRPr>
          </a:p>
          <a:p>
            <a:pPr indent="-393700" lvl="0" marL="457200" rtl="0" algn="l">
              <a:lnSpc>
                <a:spcPct val="90000"/>
              </a:lnSpc>
              <a:spcBef>
                <a:spcPts val="0"/>
              </a:spcBef>
              <a:spcAft>
                <a:spcPts val="0"/>
              </a:spcAft>
              <a:buClr>
                <a:srgbClr val="587FBA"/>
              </a:buClr>
              <a:buSzPts val="2600"/>
              <a:buChar char="●"/>
            </a:pPr>
            <a:r>
              <a:rPr lang="sr-Latn-RS" sz="2600">
                <a:solidFill>
                  <a:srgbClr val="587FBA"/>
                </a:solidFill>
              </a:rPr>
              <a:t>Right to information</a:t>
            </a:r>
            <a:endParaRPr sz="2600">
              <a:solidFill>
                <a:srgbClr val="587FBA"/>
              </a:solidFill>
            </a:endParaRPr>
          </a:p>
          <a:p>
            <a:pPr indent="-393700" lvl="0" marL="457200" rtl="0" algn="l">
              <a:lnSpc>
                <a:spcPct val="90000"/>
              </a:lnSpc>
              <a:spcBef>
                <a:spcPts val="0"/>
              </a:spcBef>
              <a:spcAft>
                <a:spcPts val="0"/>
              </a:spcAft>
              <a:buClr>
                <a:srgbClr val="587FBA"/>
              </a:buClr>
              <a:buSzPts val="2600"/>
              <a:buChar char="●"/>
            </a:pPr>
            <a:r>
              <a:rPr lang="sr-Latn-RS" sz="2600">
                <a:solidFill>
                  <a:srgbClr val="587FBA"/>
                </a:solidFill>
              </a:rPr>
              <a:t>Right to privacy</a:t>
            </a:r>
            <a:endParaRPr sz="2600">
              <a:solidFill>
                <a:srgbClr val="587FBA"/>
              </a:solidFill>
            </a:endParaRPr>
          </a:p>
          <a:p>
            <a:pPr indent="0" lvl="0" marL="0" rtl="0" algn="ctr">
              <a:lnSpc>
                <a:spcPct val="90000"/>
              </a:lnSpc>
              <a:spcBef>
                <a:spcPts val="0"/>
              </a:spcBef>
              <a:spcAft>
                <a:spcPts val="0"/>
              </a:spcAft>
              <a:buClr>
                <a:schemeClr val="dk1"/>
              </a:buClr>
              <a:buSzPts val="2800"/>
              <a:buNone/>
            </a:pPr>
            <a:r>
              <a:t/>
            </a:r>
            <a:endParaRPr sz="2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DLF">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